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landa\Documents\TESIS%20UNC%202017\PLANILLA_EXEL_TESIS_(version_1)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landa\Documents\TESIS%20UNC%202017\PLANILLA_EXEL_TESIS_(version_1)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SIS%20UNC%202017\PLANILLA_EXEL_TESIS_(version_1)(1)%20(Autoguardado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SIS%20UNC%202017\PLANILLA_EXEL_TESIS_(version_1)(1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landa\Documents\TESIS%20UNC%202017\PLANILLA_EXEL_TESIS_(version_1)(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SIS%20UNC%202017\PLANILLA_EXEL_TESIS_(version_1)(1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SIS%20UNC%202017\PLANILLA_EXEL_TESIS_(version_1)(1)%20(Autoguardado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SIS%20UNC%202017\PLANILLA_EXEL_TESIS_(version_1)(1)%20(Autoguardado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layout/>
    </c:title>
    <c:plotArea>
      <c:layout>
        <c:manualLayout>
          <c:layoutTarget val="inner"/>
          <c:xMode val="edge"/>
          <c:yMode val="edge"/>
          <c:x val="0.14778092075042867"/>
          <c:y val="0.28550294916742525"/>
          <c:w val="0.3960684730233755"/>
          <c:h val="0.60760484337916798"/>
        </c:manualLayout>
      </c:layout>
      <c:pieChart>
        <c:varyColors val="1"/>
        <c:ser>
          <c:idx val="0"/>
          <c:order val="0"/>
          <c:tx>
            <c:strRef>
              <c:f>Hoja3!$B$79</c:f>
              <c:strCache>
                <c:ptCount val="1"/>
                <c:pt idx="0">
                  <c:v>Frec. A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Hoja3!$A$80:$A$83</c:f>
              <c:strCache>
                <c:ptCount val="4"/>
                <c:pt idx="0">
                  <c:v>a-1 a 5 años</c:v>
                </c:pt>
                <c:pt idx="1">
                  <c:v>b-6 a 10 años</c:v>
                </c:pt>
                <c:pt idx="2">
                  <c:v>c- 11 a 15 años</c:v>
                </c:pt>
                <c:pt idx="3">
                  <c:v>d-16 años o mas</c:v>
                </c:pt>
              </c:strCache>
            </c:strRef>
          </c:cat>
          <c:val>
            <c:numRef>
              <c:f>Hoja3!$B$80:$B$83</c:f>
              <c:numCache>
                <c:formatCode>General</c:formatCode>
                <c:ptCount val="4"/>
                <c:pt idx="0">
                  <c:v>19</c:v>
                </c:pt>
                <c:pt idx="1">
                  <c:v>16</c:v>
                </c:pt>
                <c:pt idx="2">
                  <c:v>8</c:v>
                </c:pt>
                <c:pt idx="3">
                  <c:v>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spPr>
    <a:ln>
      <a:solidFill>
        <a:prstClr val="black"/>
      </a:solidFill>
    </a:ln>
  </c:spPr>
  <c:txPr>
    <a:bodyPr/>
    <a:lstStyle/>
    <a:p>
      <a:pPr>
        <a:defRPr sz="1800"/>
      </a:pPr>
      <a:endParaRPr lang="es-A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Hoja3!$B$99</c:f>
              <c:strCache>
                <c:ptCount val="1"/>
                <c:pt idx="0">
                  <c:v>Frec. A</c:v>
                </c:pt>
              </c:strCache>
            </c:strRef>
          </c:tx>
          <c:dLbls>
            <c:showPercent val="1"/>
          </c:dLbls>
          <c:cat>
            <c:strRef>
              <c:f>Hoja3!$A$100:$A$102</c:f>
              <c:strCache>
                <c:ptCount val="3"/>
                <c:pt idx="0">
                  <c:v>a- 1 ves al año </c:v>
                </c:pt>
                <c:pt idx="1">
                  <c:v>b- 2 veces al año</c:v>
                </c:pt>
                <c:pt idx="2">
                  <c:v>c-de forma contin</c:v>
                </c:pt>
              </c:strCache>
            </c:strRef>
          </c:cat>
          <c:val>
            <c:numRef>
              <c:f>Hoja3!$B$100:$B$102</c:f>
              <c:numCache>
                <c:formatCode>General</c:formatCode>
                <c:ptCount val="3"/>
                <c:pt idx="0">
                  <c:v>26</c:v>
                </c:pt>
                <c:pt idx="1">
                  <c:v>11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Hoja3!$C$99</c:f>
              <c:strCache>
                <c:ptCount val="1"/>
                <c:pt idx="0">
                  <c:v>Frec. R</c:v>
                </c:pt>
              </c:strCache>
            </c:strRef>
          </c:tx>
          <c:cat>
            <c:strRef>
              <c:f>Hoja3!$A$100:$A$102</c:f>
              <c:strCache>
                <c:ptCount val="3"/>
                <c:pt idx="0">
                  <c:v>a- 1 ves al año </c:v>
                </c:pt>
                <c:pt idx="1">
                  <c:v>b- 2 veces al año</c:v>
                </c:pt>
                <c:pt idx="2">
                  <c:v>c-de forma contin</c:v>
                </c:pt>
              </c:strCache>
            </c:strRef>
          </c:cat>
          <c:val>
            <c:numRef>
              <c:f>Hoja3!$C$100:$C$102</c:f>
              <c:numCache>
                <c:formatCode>0%</c:formatCode>
                <c:ptCount val="3"/>
                <c:pt idx="0">
                  <c:v>0.54</c:v>
                </c:pt>
                <c:pt idx="1">
                  <c:v>0.23</c:v>
                </c:pt>
                <c:pt idx="2">
                  <c:v>0.23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es-AR"/>
        </a:p>
      </c:txPr>
    </c:legend>
    <c:plotVisOnly val="1"/>
  </c:chart>
  <c:spPr>
    <a:ln>
      <a:solidFill>
        <a:prstClr val="black"/>
      </a:solidFill>
    </a:ln>
  </c:spPr>
  <c:txPr>
    <a:bodyPr/>
    <a:lstStyle/>
    <a:p>
      <a:pPr>
        <a:defRPr sz="1800"/>
      </a:pPr>
      <a:endParaRPr lang="es-A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plotArea>
      <c:layout/>
      <c:pieChart>
        <c:varyColors val="1"/>
        <c:ser>
          <c:idx val="0"/>
          <c:order val="0"/>
          <c:dLbls>
            <c:dLbl>
              <c:idx val="0"/>
              <c:layout/>
              <c:showPercent val="1"/>
            </c:dLbl>
            <c:dLbl>
              <c:idx val="1"/>
              <c:layout/>
              <c:showPercent val="1"/>
            </c:dLbl>
            <c:showVal val="1"/>
            <c:showLeaderLines val="1"/>
          </c:dLbls>
          <c:cat>
            <c:strRef>
              <c:f>Hoja6!$A$219:$A$221</c:f>
              <c:strCache>
                <c:ptCount val="3"/>
                <c:pt idx="0">
                  <c:v>siempre </c:v>
                </c:pt>
                <c:pt idx="1">
                  <c:v>casi siempre</c:v>
                </c:pt>
                <c:pt idx="2">
                  <c:v>nunca</c:v>
                </c:pt>
              </c:strCache>
            </c:strRef>
          </c:cat>
          <c:val>
            <c:numRef>
              <c:f>Hoja6!$B$219:$B$221</c:f>
              <c:numCache>
                <c:formatCode>General</c:formatCode>
                <c:ptCount val="3"/>
                <c:pt idx="0">
                  <c:v>7</c:v>
                </c:pt>
                <c:pt idx="1">
                  <c:v>41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spPr>
    <a:ln>
      <a:solidFill>
        <a:schemeClr val="accent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style val="5"/>
  <c:chart>
    <c:autoTitleDeleted val="1"/>
    <c:plotArea>
      <c:layout>
        <c:manualLayout>
          <c:layoutTarget val="inner"/>
          <c:xMode val="edge"/>
          <c:yMode val="edge"/>
          <c:x val="8.7266185476815403E-2"/>
          <c:y val="0.21795166229221349"/>
          <c:w val="0.69592957130359001"/>
          <c:h val="0.65482210557013765"/>
        </c:manualLayout>
      </c:layout>
      <c:barChart>
        <c:barDir val="col"/>
        <c:grouping val="stacked"/>
        <c:ser>
          <c:idx val="0"/>
          <c:order val="0"/>
          <c:tx>
            <c:strRef>
              <c:f>'[PLANILLA_EXEL_TESIS_(version_1)(1).xlsx]Hoja6'!$B$85</c:f>
              <c:strCache>
                <c:ptCount val="1"/>
                <c:pt idx="0">
                  <c:v>frecuencia.</c:v>
                </c:pt>
              </c:strCache>
            </c:strRef>
          </c:tx>
          <c:dLbls>
            <c:dLbl>
              <c:idx val="0"/>
              <c:layout/>
              <c:dLblPos val="ctr"/>
              <c:showVal val="1"/>
            </c:dLbl>
            <c:dLblPos val="inEnd"/>
            <c:showVal val="1"/>
          </c:dLbls>
          <c:cat>
            <c:strRef>
              <c:f>'[PLANILLA_EXEL_TESIS_(version_1)(1).xlsx]Hoja6'!$A$86:$A$88</c:f>
              <c:strCache>
                <c:ptCount val="3"/>
                <c:pt idx="0">
                  <c:v>yodopovidona</c:v>
                </c:pt>
                <c:pt idx="1">
                  <c:v>clorexidina acuosa</c:v>
                </c:pt>
                <c:pt idx="2">
                  <c:v>alcohol al 70%</c:v>
                </c:pt>
              </c:strCache>
            </c:strRef>
          </c:cat>
          <c:val>
            <c:numRef>
              <c:f>'[PLANILLA_EXEL_TESIS_(version_1)(1).xlsx]Hoja6'!$B$86:$B$88</c:f>
              <c:numCache>
                <c:formatCode>General</c:formatCode>
                <c:ptCount val="3"/>
                <c:pt idx="0">
                  <c:v>1</c:v>
                </c:pt>
                <c:pt idx="1">
                  <c:v>32</c:v>
                </c:pt>
                <c:pt idx="2">
                  <c:v>15</c:v>
                </c:pt>
              </c:numCache>
            </c:numRef>
          </c:val>
        </c:ser>
        <c:overlap val="100"/>
        <c:axId val="78660352"/>
        <c:axId val="78661888"/>
      </c:barChart>
      <c:catAx>
        <c:axId val="78660352"/>
        <c:scaling>
          <c:orientation val="minMax"/>
        </c:scaling>
        <c:axPos val="b"/>
        <c:tickLblPos val="nextTo"/>
        <c:crossAx val="78661888"/>
        <c:crosses val="autoZero"/>
        <c:auto val="1"/>
        <c:lblAlgn val="ctr"/>
        <c:lblOffset val="100"/>
      </c:catAx>
      <c:valAx>
        <c:axId val="78661888"/>
        <c:scaling>
          <c:orientation val="minMax"/>
        </c:scaling>
        <c:axPos val="l"/>
        <c:majorGridlines/>
        <c:numFmt formatCode="General" sourceLinked="1"/>
        <c:tickLblPos val="nextTo"/>
        <c:crossAx val="7866035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Hoja3!$B$178</c:f>
              <c:strCache>
                <c:ptCount val="1"/>
                <c:pt idx="0">
                  <c:v>Frec. A</c:v>
                </c:pt>
              </c:strCache>
            </c:strRef>
          </c:tx>
          <c:dLbls>
            <c:showPercent val="1"/>
          </c:dLbls>
          <c:cat>
            <c:strRef>
              <c:f>Hoja3!$A$179:$A$182</c:f>
              <c:strCache>
                <c:ptCount val="4"/>
                <c:pt idx="0">
                  <c:v>a-Lav manos</c:v>
                </c:pt>
                <c:pt idx="1">
                  <c:v>b-Localiz de zona</c:v>
                </c:pt>
                <c:pt idx="2">
                  <c:v>c-Medir distancia</c:v>
                </c:pt>
                <c:pt idx="3">
                  <c:v>d-Todas las anteri</c:v>
                </c:pt>
              </c:strCache>
            </c:strRef>
          </c:cat>
          <c:val>
            <c:numRef>
              <c:f>Hoja3!$B$179:$B$182</c:f>
              <c:numCache>
                <c:formatCode>General</c:formatCode>
                <c:ptCount val="4"/>
                <c:pt idx="0">
                  <c:v>6</c:v>
                </c:pt>
                <c:pt idx="3">
                  <c:v>42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spPr>
    <a:ln>
      <a:solidFill>
        <a:prstClr val="black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Hoja6!$B$51</c:f>
              <c:strCache>
                <c:ptCount val="1"/>
                <c:pt idx="0">
                  <c:v>frecuencia.</c:v>
                </c:pt>
              </c:strCache>
            </c:strRef>
          </c:tx>
          <c:dLbls>
            <c:showPercent val="1"/>
          </c:dLbls>
          <c:cat>
            <c:strRef>
              <c:f>Hoja6!$A$52:$A$55</c:f>
              <c:strCache>
                <c:ptCount val="4"/>
                <c:pt idx="0">
                  <c:v>al dia siguente</c:v>
                </c:pt>
                <c:pt idx="1">
                  <c:v>a los 2 dias</c:v>
                </c:pt>
                <c:pt idx="2">
                  <c:v>a los 7 dias</c:v>
                </c:pt>
                <c:pt idx="3">
                  <c:v>cuando sea necesario</c:v>
                </c:pt>
              </c:strCache>
            </c:strRef>
          </c:cat>
          <c:val>
            <c:numRef>
              <c:f>Hoja6!$B$52:$B$55</c:f>
              <c:numCache>
                <c:formatCode>General</c:formatCode>
                <c:ptCount val="4"/>
                <c:pt idx="0">
                  <c:v>10</c:v>
                </c:pt>
                <c:pt idx="1">
                  <c:v>2</c:v>
                </c:pt>
                <c:pt idx="2">
                  <c:v>2</c:v>
                </c:pt>
                <c:pt idx="3">
                  <c:v>34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es-AR"/>
        </a:p>
      </c:txPr>
    </c:legend>
    <c:plotVisOnly val="1"/>
  </c:chart>
  <c:spPr>
    <a:ln>
      <a:solidFill>
        <a:prstClr val="black"/>
      </a:solidFill>
    </a:ln>
  </c:spPr>
  <c:txPr>
    <a:bodyPr/>
    <a:lstStyle/>
    <a:p>
      <a:pPr>
        <a:defRPr sz="1800"/>
      </a:pPr>
      <a:endParaRPr lang="es-A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plotArea>
      <c:layout>
        <c:manualLayout>
          <c:layoutTarget val="inner"/>
          <c:xMode val="edge"/>
          <c:yMode val="edge"/>
          <c:x val="7.8932852143482071E-2"/>
          <c:y val="2.8252405949256338E-2"/>
          <c:w val="0.79586023622047408"/>
          <c:h val="0.74172061825605284"/>
        </c:manualLayout>
      </c:layout>
      <c:barChart>
        <c:barDir val="col"/>
        <c:grouping val="clustered"/>
        <c:ser>
          <c:idx val="0"/>
          <c:order val="0"/>
          <c:tx>
            <c:strRef>
              <c:f>Hoja6!$A$183</c:f>
              <c:strCache>
                <c:ptCount val="1"/>
                <c:pt idx="0">
                  <c:v>LE</c:v>
                </c:pt>
              </c:strCache>
            </c:strRef>
          </c:tx>
          <c:dLbls>
            <c:showVal val="1"/>
          </c:dLbls>
          <c:cat>
            <c:strRef>
              <c:f>Hoja6!$B$182:$E$182</c:f>
              <c:strCache>
                <c:ptCount val="4"/>
                <c:pt idx="0">
                  <c:v>1°Dia</c:v>
                </c:pt>
                <c:pt idx="1">
                  <c:v>a los 2 dias</c:v>
                </c:pt>
                <c:pt idx="2">
                  <c:v>a los 7 dias</c:v>
                </c:pt>
                <c:pt idx="3">
                  <c:v>cuando sea necesario</c:v>
                </c:pt>
              </c:strCache>
            </c:strRef>
          </c:cat>
          <c:val>
            <c:numRef>
              <c:f>Hoja6!$B$183:$E$183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Hoja6!$A$184</c:f>
              <c:strCache>
                <c:ptCount val="1"/>
                <c:pt idx="0">
                  <c:v>E</c:v>
                </c:pt>
              </c:strCache>
            </c:strRef>
          </c:tx>
          <c:dLbls>
            <c:dLblPos val="ctr"/>
            <c:showVal val="1"/>
          </c:dLbls>
          <c:cat>
            <c:strRef>
              <c:f>Hoja6!$B$182:$E$182</c:f>
              <c:strCache>
                <c:ptCount val="4"/>
                <c:pt idx="0">
                  <c:v>1°Dia</c:v>
                </c:pt>
                <c:pt idx="1">
                  <c:v>a los 2 dias</c:v>
                </c:pt>
                <c:pt idx="2">
                  <c:v>a los 7 dias</c:v>
                </c:pt>
                <c:pt idx="3">
                  <c:v>cuando sea necesario</c:v>
                </c:pt>
              </c:strCache>
            </c:strRef>
          </c:cat>
          <c:val>
            <c:numRef>
              <c:f>Hoja6!$B$184:$E$184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12</c:v>
                </c:pt>
              </c:numCache>
            </c:numRef>
          </c:val>
        </c:ser>
        <c:axId val="79051776"/>
        <c:axId val="79069952"/>
      </c:barChart>
      <c:catAx>
        <c:axId val="79051776"/>
        <c:scaling>
          <c:orientation val="minMax"/>
        </c:scaling>
        <c:axPos val="b"/>
        <c:tickLblPos val="nextTo"/>
        <c:crossAx val="79069952"/>
        <c:crosses val="autoZero"/>
        <c:auto val="1"/>
        <c:lblAlgn val="ctr"/>
        <c:lblOffset val="100"/>
      </c:catAx>
      <c:valAx>
        <c:axId val="79069952"/>
        <c:scaling>
          <c:orientation val="minMax"/>
        </c:scaling>
        <c:axPos val="l"/>
        <c:majorGridlines/>
        <c:numFmt formatCode="General" sourceLinked="1"/>
        <c:tickLblPos val="nextTo"/>
        <c:crossAx val="790517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plotArea>
      <c:layout/>
      <c:barChart>
        <c:barDir val="col"/>
        <c:grouping val="clustered"/>
        <c:ser>
          <c:idx val="0"/>
          <c:order val="0"/>
          <c:tx>
            <c:strRef>
              <c:f>Hoja6!$A$204</c:f>
              <c:strCache>
                <c:ptCount val="1"/>
                <c:pt idx="0">
                  <c:v>LE</c:v>
                </c:pt>
              </c:strCache>
            </c:strRef>
          </c:tx>
          <c:dLbls>
            <c:showVal val="1"/>
          </c:dLbls>
          <c:cat>
            <c:strRef>
              <c:f>Hoja6!$B$203:$D$203</c:f>
              <c:strCache>
                <c:ptCount val="3"/>
                <c:pt idx="0">
                  <c:v>1 al año</c:v>
                </c:pt>
                <c:pt idx="1">
                  <c:v>2 al año</c:v>
                </c:pt>
                <c:pt idx="2">
                  <c:v>continuamente</c:v>
                </c:pt>
              </c:strCache>
            </c:strRef>
          </c:cat>
          <c:val>
            <c:numRef>
              <c:f>Hoja6!$B$204:$D$204</c:f>
              <c:numCache>
                <c:formatCode>General</c:formatCode>
                <c:ptCount val="3"/>
                <c:pt idx="0">
                  <c:v>15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Hoja6!$A$205</c:f>
              <c:strCache>
                <c:ptCount val="1"/>
                <c:pt idx="0">
                  <c:v>E</c:v>
                </c:pt>
              </c:strCache>
            </c:strRef>
          </c:tx>
          <c:dLbls>
            <c:showVal val="1"/>
          </c:dLbls>
          <c:cat>
            <c:strRef>
              <c:f>Hoja6!$B$203:$D$203</c:f>
              <c:strCache>
                <c:ptCount val="3"/>
                <c:pt idx="0">
                  <c:v>1 al año</c:v>
                </c:pt>
                <c:pt idx="1">
                  <c:v>2 al año</c:v>
                </c:pt>
                <c:pt idx="2">
                  <c:v>continuamente</c:v>
                </c:pt>
              </c:strCache>
            </c:strRef>
          </c:cat>
          <c:val>
            <c:numRef>
              <c:f>Hoja6!$B$205:$D$205</c:f>
              <c:numCache>
                <c:formatCode>General</c:formatCode>
                <c:ptCount val="3"/>
                <c:pt idx="0">
                  <c:v>11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</c:ser>
        <c:axId val="78972416"/>
        <c:axId val="78973952"/>
      </c:barChart>
      <c:catAx>
        <c:axId val="78972416"/>
        <c:scaling>
          <c:orientation val="minMax"/>
        </c:scaling>
        <c:axPos val="b"/>
        <c:tickLblPos val="nextTo"/>
        <c:crossAx val="78973952"/>
        <c:crosses val="autoZero"/>
        <c:auto val="1"/>
        <c:lblAlgn val="ctr"/>
        <c:lblOffset val="100"/>
      </c:catAx>
      <c:valAx>
        <c:axId val="78973952"/>
        <c:scaling>
          <c:orientation val="minMax"/>
        </c:scaling>
        <c:axPos val="l"/>
        <c:majorGridlines/>
        <c:numFmt formatCode="General" sourceLinked="1"/>
        <c:tickLblPos val="nextTo"/>
        <c:crossAx val="789724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C1C9B-94E1-4206-A5D8-38A44CED3944}" type="datetimeFigureOut">
              <a:rPr lang="es-AR" smtClean="0"/>
              <a:pPr/>
              <a:t>13/12/2017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98476-FCBE-4F27-ABAE-95A6714AF0F6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l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642910" y="1571612"/>
            <a:ext cx="7786742" cy="47149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 algn="ctr">
              <a:buNone/>
            </a:pPr>
            <a:r>
              <a:rPr lang="es-AR" sz="2000" dirty="0" smtClean="0"/>
              <a:t>TESINA</a:t>
            </a:r>
          </a:p>
          <a:p>
            <a:pPr algn="ctr">
              <a:buNone/>
            </a:pPr>
            <a:r>
              <a:rPr lang="es-AR" sz="2200" dirty="0" smtClean="0"/>
              <a:t>Tema : “Factores de riesgo de infección en procedimiento de colocación de  catéter periférico central (PICC) y cuidados por parte del personal de enfermeria”.</a:t>
            </a:r>
          </a:p>
          <a:p>
            <a:pPr>
              <a:buNone/>
            </a:pPr>
            <a:endParaRPr lang="es-AR" sz="1600" dirty="0" smtClean="0"/>
          </a:p>
          <a:p>
            <a:pPr>
              <a:buNone/>
            </a:pPr>
            <a:endParaRPr lang="es-AR" sz="1600" dirty="0"/>
          </a:p>
          <a:p>
            <a:pPr>
              <a:buNone/>
            </a:pPr>
            <a:endParaRPr lang="es-AR" sz="1600" dirty="0" smtClean="0"/>
          </a:p>
          <a:p>
            <a:pPr algn="r">
              <a:buNone/>
            </a:pPr>
            <a:r>
              <a:rPr lang="es-AR" sz="2000" dirty="0" smtClean="0"/>
              <a:t>Autores : </a:t>
            </a:r>
            <a:r>
              <a:rPr lang="es-AR" sz="2000" dirty="0" err="1"/>
              <a:t>A</a:t>
            </a:r>
            <a:r>
              <a:rPr lang="es-AR" sz="2000" dirty="0" err="1" smtClean="0"/>
              <a:t>jalla</a:t>
            </a:r>
            <a:r>
              <a:rPr lang="es-AR" sz="2000" dirty="0" smtClean="0"/>
              <a:t>  </a:t>
            </a:r>
            <a:r>
              <a:rPr lang="es-AR" sz="2000" dirty="0"/>
              <a:t>Y</a:t>
            </a:r>
            <a:r>
              <a:rPr lang="es-AR" sz="2000" dirty="0" smtClean="0"/>
              <a:t>olanda  Amalia.</a:t>
            </a:r>
          </a:p>
          <a:p>
            <a:pPr algn="r">
              <a:buNone/>
            </a:pPr>
            <a:r>
              <a:rPr lang="es-AR" sz="2000" dirty="0" smtClean="0"/>
              <a:t>                 Rodríguez Daniela Soledad.</a:t>
            </a:r>
          </a:p>
          <a:p>
            <a:pPr algn="r">
              <a:buNone/>
            </a:pPr>
            <a:r>
              <a:rPr lang="es-AR" sz="2000" dirty="0" smtClean="0"/>
              <a:t>                 Reynaga Ninaja Mirtha Daria.</a:t>
            </a:r>
            <a:endParaRPr lang="es-AR" sz="2000" dirty="0"/>
          </a:p>
        </p:txBody>
      </p:sp>
      <p:pic>
        <p:nvPicPr>
          <p:cNvPr id="1027" name="Picture 3" descr="C:\Users\Usuario\AppData\Local\Microsoft\Windows\Temporary Internet Files\Content.IE5\AY7FF9L1\UNCuy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6393" y="357167"/>
            <a:ext cx="1250383" cy="1378778"/>
          </a:xfrm>
          <a:prstGeom prst="rect">
            <a:avLst/>
          </a:prstGeom>
          <a:noFill/>
        </p:spPr>
      </p:pic>
      <p:pic>
        <p:nvPicPr>
          <p:cNvPr id="10" name="9 Imagen" descr="Resultado de imagen para logo fcm uncuy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04"/>
            <a:ext cx="2144562" cy="105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Rectángulo"/>
          <p:cNvSpPr/>
          <p:nvPr/>
        </p:nvSpPr>
        <p:spPr>
          <a:xfrm>
            <a:off x="642910" y="1785925"/>
            <a:ext cx="2571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/>
              <a:t> Escuela de enfermería </a:t>
            </a:r>
            <a:endParaRPr lang="es-AR" dirty="0"/>
          </a:p>
          <a:p>
            <a:r>
              <a:rPr lang="es-AR" dirty="0"/>
              <a:t>Ciclo de Licenciatura </a:t>
            </a:r>
          </a:p>
          <a:p>
            <a:r>
              <a:rPr lang="es-AR" dirty="0"/>
              <a:t>Sede: FCM </a:t>
            </a:r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14546" y="357166"/>
            <a:ext cx="5567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Nivel de formación y conocimiento de primera </a:t>
            </a:r>
            <a:r>
              <a:rPr lang="es-AR" dirty="0" smtClean="0"/>
              <a:t>curación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2143108" y="335756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 Nivel de formación y capacitaciones</a:t>
            </a:r>
            <a:endParaRPr lang="es-AR" dirty="0"/>
          </a:p>
        </p:txBody>
      </p:sp>
      <p:graphicFrame>
        <p:nvGraphicFramePr>
          <p:cNvPr id="6" name="14 Gráfico"/>
          <p:cNvGraphicFramePr/>
          <p:nvPr/>
        </p:nvGraphicFramePr>
        <p:xfrm>
          <a:off x="2285984" y="857232"/>
          <a:ext cx="4572000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15 Gráfico"/>
          <p:cNvGraphicFramePr/>
          <p:nvPr/>
        </p:nvGraphicFramePr>
        <p:xfrm>
          <a:off x="2285984" y="3857628"/>
          <a:ext cx="4572000" cy="2157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AR" dirty="0" smtClean="0"/>
              <a:t>Discusiones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AR" sz="2000" dirty="0" smtClean="0"/>
              <a:t>Alto porcentaje de licenciados enfermeria relativamente joven,</a:t>
            </a:r>
          </a:p>
          <a:p>
            <a:pPr algn="just">
              <a:buNone/>
            </a:pPr>
            <a:r>
              <a:rPr lang="es-AR" sz="2000" dirty="0" smtClean="0"/>
              <a:t> siendo esto un factor de riesgo debido a una baja capacitación.</a:t>
            </a:r>
          </a:p>
          <a:p>
            <a:pPr>
              <a:buNone/>
            </a:pPr>
            <a:endParaRPr lang="es-AR" sz="2000" dirty="0"/>
          </a:p>
          <a:p>
            <a:pPr algn="just">
              <a:buFont typeface="Wingdings" pitchFamily="2" charset="2"/>
              <a:buChar char="Ø"/>
            </a:pPr>
            <a:r>
              <a:rPr lang="es-AR" sz="2000" dirty="0" smtClean="0"/>
              <a:t> </a:t>
            </a:r>
            <a:r>
              <a:rPr lang="es-AR" sz="2000" dirty="0"/>
              <a:t>la mayoría de los enfermeros conoce la técnica </a:t>
            </a:r>
            <a:r>
              <a:rPr lang="es-AR" sz="2000" dirty="0" smtClean="0"/>
              <a:t>y cuidados correspondientes al catéter, </a:t>
            </a:r>
            <a:r>
              <a:rPr lang="es-AR" sz="2000" dirty="0"/>
              <a:t>así también como actuar ante signos de infección </a:t>
            </a:r>
            <a:r>
              <a:rPr lang="es-AR" sz="2000" dirty="0" smtClean="0"/>
              <a:t>y contaminación.</a:t>
            </a:r>
          </a:p>
          <a:p>
            <a:pPr algn="just">
              <a:buFont typeface="Wingdings" pitchFamily="2" charset="2"/>
              <a:buChar char="Ø"/>
            </a:pPr>
            <a:endParaRPr lang="es-AR" sz="2000" dirty="0"/>
          </a:p>
          <a:p>
            <a:pPr algn="just">
              <a:buFont typeface="Wingdings" pitchFamily="2" charset="2"/>
              <a:buChar char="Ø"/>
            </a:pPr>
            <a:endParaRPr lang="es-AR" sz="2000" dirty="0" smtClean="0"/>
          </a:p>
          <a:p>
            <a:pPr algn="just">
              <a:buFont typeface="Wingdings" pitchFamily="2" charset="2"/>
              <a:buChar char="Ø"/>
            </a:pPr>
            <a:endParaRPr lang="es-AR" sz="2000" dirty="0"/>
          </a:p>
          <a:p>
            <a:pPr algn="just">
              <a:buFont typeface="Wingdings" pitchFamily="2" charset="2"/>
              <a:buChar char="Ø"/>
            </a:pPr>
            <a:r>
              <a:rPr lang="es-AR" sz="2000" dirty="0" smtClean="0"/>
              <a:t>La mayoría del personal realiza la primera curación alas 24hs posterior ala colocación del </a:t>
            </a:r>
            <a:r>
              <a:rPr lang="es-AR" sz="2000" dirty="0" err="1" smtClean="0"/>
              <a:t>picc</a:t>
            </a:r>
            <a:r>
              <a:rPr lang="es-AR" sz="2000" dirty="0" smtClean="0"/>
              <a:t>, con excepciones debido al sangrado de la punción. </a:t>
            </a:r>
            <a:endParaRPr lang="es-AR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Propuestas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AR" sz="2000" dirty="0" smtClean="0"/>
              <a:t>Se </a:t>
            </a:r>
            <a:r>
              <a:rPr lang="es-AR" sz="2000" dirty="0"/>
              <a:t>propone realizar capacitaciones dirigidas </a:t>
            </a:r>
            <a:r>
              <a:rPr lang="es-AR" sz="2000" dirty="0" smtClean="0"/>
              <a:t>al </a:t>
            </a:r>
            <a:r>
              <a:rPr lang="es-AR" sz="2000" dirty="0"/>
              <a:t>enfermero del servicio, de esta manera se podrá incorporar conocimientos actualizados sobre el manejo y mantenimiento de PICC</a:t>
            </a:r>
            <a:r>
              <a:rPr lang="es-AR" sz="2000" dirty="0" smtClean="0"/>
              <a:t>.</a:t>
            </a:r>
          </a:p>
          <a:p>
            <a:pPr>
              <a:buNone/>
            </a:pPr>
            <a:r>
              <a:rPr lang="es-AR" sz="2000" dirty="0" smtClean="0"/>
              <a:t> </a:t>
            </a:r>
          </a:p>
          <a:p>
            <a:pPr>
              <a:buNone/>
            </a:pPr>
            <a:endParaRPr lang="es-AR" sz="2000" dirty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Mantener </a:t>
            </a:r>
            <a:r>
              <a:rPr lang="es-AR" sz="2000" dirty="0"/>
              <a:t>una comunicación fluida y frecuente entre el personal de diferente turno para lograr un stock de recursos necesarios para el servicio</a:t>
            </a:r>
            <a:r>
              <a:rPr lang="es-AR" sz="2000" dirty="0" smtClean="0"/>
              <a:t>.</a:t>
            </a:r>
          </a:p>
          <a:p>
            <a:pPr>
              <a:buNone/>
            </a:pPr>
            <a:r>
              <a:rPr lang="es-AR" sz="2000" dirty="0" smtClean="0"/>
              <a:t> </a:t>
            </a:r>
          </a:p>
          <a:p>
            <a:pPr>
              <a:buNone/>
            </a:pPr>
            <a:endParaRPr lang="es-AR" sz="2000" dirty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 </a:t>
            </a:r>
            <a:r>
              <a:rPr lang="es-AR" sz="2000" dirty="0"/>
              <a:t>Realizar un protocolo de acción para unificar criterios sobre el momento de realización de la primera curación. 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Introducción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AR" sz="2000" dirty="0"/>
              <a:t>E</a:t>
            </a:r>
            <a:r>
              <a:rPr lang="es-AR" sz="2000" dirty="0" smtClean="0"/>
              <a:t>studio realizado en el servicio de neonatología del hospital pediátrico Humberto Notti .</a:t>
            </a:r>
          </a:p>
          <a:p>
            <a:pPr>
              <a:buFont typeface="Wingdings" pitchFamily="2" charset="2"/>
              <a:buChar char="Ø"/>
            </a:pP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En el cual se quiere saber </a:t>
            </a:r>
            <a:r>
              <a:rPr lang="es-AR" sz="2000" dirty="0"/>
              <a:t>cuáles son los factores de riesgos asociados a la colocación de dispositivos intravasculares PICC </a:t>
            </a:r>
            <a:r>
              <a:rPr lang="es-AR" sz="2000" dirty="0" smtClean="0"/>
              <a:t> </a:t>
            </a:r>
            <a:r>
              <a:rPr lang="es-AR" sz="2000" dirty="0"/>
              <a:t>y su mantenimiento por parte del personal de </a:t>
            </a:r>
            <a:r>
              <a:rPr lang="es-AR" sz="2000" dirty="0" smtClean="0"/>
              <a:t>enfermería.</a:t>
            </a:r>
          </a:p>
          <a:p>
            <a:pPr>
              <a:buFont typeface="Wingdings" pitchFamily="2" charset="2"/>
              <a:buChar char="Ø"/>
            </a:pPr>
            <a:endParaRPr lang="es-AR" sz="2000" dirty="0"/>
          </a:p>
          <a:p>
            <a:pPr>
              <a:buNone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La técnica y </a:t>
            </a:r>
            <a:r>
              <a:rPr lang="es-AR" sz="2000" dirty="0"/>
              <a:t>mantenimiento es llevado a cabo exclusivamente por el personal de enfermería.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Descripción del problema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Se considera importante conocer si enfermería lleva a cobo los pasos de bioseguridad así como la asepsia y antisepsia en la  colocación y mantenimiento del catéter PICC</a:t>
            </a:r>
            <a:r>
              <a:rPr lang="es-AR" sz="2000" dirty="0" smtClean="0"/>
              <a:t>.</a:t>
            </a:r>
          </a:p>
          <a:p>
            <a:pPr>
              <a:buNone/>
            </a:pP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pPr>
              <a:buNone/>
            </a:pPr>
            <a:r>
              <a:rPr lang="es-AR" sz="2000" dirty="0" smtClean="0"/>
              <a:t>FORMULACION </a:t>
            </a:r>
            <a:r>
              <a:rPr lang="es-AR" sz="2000" dirty="0"/>
              <a:t>DEL PROBLEMA. </a:t>
            </a: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/>
              <a:t>¿Qué factores de riesgo de infección, asociados al procedimiento de colocación y cuidados posteriores de los dispositivos intravasculares existen en los pacientes del servicio de </a:t>
            </a:r>
            <a:r>
              <a:rPr lang="es-AR" sz="2000" dirty="0" smtClean="0"/>
              <a:t>neonatología?</a:t>
            </a:r>
            <a:endParaRPr lang="es-A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Objetivos del estudio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2000" dirty="0" smtClean="0"/>
              <a:t>Especifico 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Determinar </a:t>
            </a:r>
            <a:r>
              <a:rPr lang="es-AR" sz="2000" dirty="0"/>
              <a:t>factores de riesgo asociados a la colocación </a:t>
            </a:r>
            <a:r>
              <a:rPr lang="es-AR" sz="2000" dirty="0" smtClean="0"/>
              <a:t>de catéter PICC </a:t>
            </a:r>
            <a:r>
              <a:rPr lang="es-AR" sz="2000" dirty="0"/>
              <a:t>y cuidados posteriores por parte de enfermería. </a:t>
            </a:r>
            <a:endParaRPr lang="es-AR" sz="2000" dirty="0" smtClean="0"/>
          </a:p>
          <a:p>
            <a:pPr>
              <a:buFont typeface="Wingdings" pitchFamily="2" charset="2"/>
              <a:buChar char="Ø"/>
            </a:pPr>
            <a:endParaRPr lang="es-AR" sz="2000" dirty="0"/>
          </a:p>
          <a:p>
            <a:pPr>
              <a:buNone/>
            </a:pPr>
            <a:r>
              <a:rPr lang="es-AR" sz="2000" dirty="0" smtClean="0"/>
              <a:t>Generales 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Describir </a:t>
            </a:r>
            <a:r>
              <a:rPr lang="es-AR" sz="2000" dirty="0"/>
              <a:t>técnicas de inserción de catéter central. 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/>
              <a:t>Establecer los cuidados enfermero en el mantenimiento de los dispositivos intravasculares. 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/>
              <a:t>Enunciar factores intrínsecos y extrínsecos que inciden en la aparición de infecciones asociadas a dispositivos intravasculares. </a:t>
            </a:r>
          </a:p>
          <a:p>
            <a:pPr>
              <a:buNone/>
            </a:pPr>
            <a:endParaRPr lang="es-AR" sz="2000" dirty="0" smtClean="0"/>
          </a:p>
          <a:p>
            <a:endParaRPr lang="es-AR" sz="2000" dirty="0"/>
          </a:p>
          <a:p>
            <a:pPr>
              <a:buFont typeface="Wingdings" pitchFamily="2" charset="2"/>
              <a:buChar char="Ø"/>
            </a:pPr>
            <a:endParaRPr lang="es-A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39" name="Group 35"/>
          <p:cNvGrpSpPr>
            <a:grpSpLocks/>
          </p:cNvGrpSpPr>
          <p:nvPr/>
        </p:nvGrpSpPr>
        <p:grpSpPr bwMode="auto">
          <a:xfrm>
            <a:off x="285721" y="857232"/>
            <a:ext cx="8643997" cy="4643470"/>
            <a:chOff x="1708" y="1046"/>
            <a:chExt cx="13172" cy="7684"/>
          </a:xfrm>
        </p:grpSpPr>
        <p:cxnSp>
          <p:nvCxnSpPr>
            <p:cNvPr id="21540" name="AutoShape 36"/>
            <p:cNvCxnSpPr>
              <a:cxnSpLocks noChangeShapeType="1"/>
            </p:cNvCxnSpPr>
            <p:nvPr/>
          </p:nvCxnSpPr>
          <p:spPr bwMode="auto">
            <a:xfrm flipH="1">
              <a:off x="4659" y="3459"/>
              <a:ext cx="4101" cy="5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541" name="Rectangle 37"/>
            <p:cNvSpPr>
              <a:spLocks noChangeArrowheads="1"/>
            </p:cNvSpPr>
            <p:nvPr/>
          </p:nvSpPr>
          <p:spPr bwMode="auto">
            <a:xfrm>
              <a:off x="6330" y="1046"/>
              <a:ext cx="3151" cy="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Cuidados intensivos neonatales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                PICC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2" name="Rectangle 38"/>
            <p:cNvSpPr>
              <a:spLocks noChangeArrowheads="1"/>
            </p:cNvSpPr>
            <p:nvPr/>
          </p:nvSpPr>
          <p:spPr bwMode="auto">
            <a:xfrm>
              <a:off x="1708" y="3046"/>
              <a:ext cx="1599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Características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3" name="Rectangle 39"/>
            <p:cNvSpPr>
              <a:spLocks noChangeArrowheads="1"/>
            </p:cNvSpPr>
            <p:nvPr/>
          </p:nvSpPr>
          <p:spPr bwMode="auto">
            <a:xfrm>
              <a:off x="12147" y="3735"/>
              <a:ext cx="1599" cy="6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Factores de riesgo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4" name="Rectangle 40"/>
            <p:cNvSpPr>
              <a:spLocks noChangeArrowheads="1"/>
            </p:cNvSpPr>
            <p:nvPr/>
          </p:nvSpPr>
          <p:spPr bwMode="auto">
            <a:xfrm>
              <a:off x="6779" y="4007"/>
              <a:ext cx="1599" cy="6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Indicación de retiro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A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s-A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5" name="Rectangle 41"/>
            <p:cNvSpPr>
              <a:spLocks noChangeArrowheads="1"/>
            </p:cNvSpPr>
            <p:nvPr/>
          </p:nvSpPr>
          <p:spPr bwMode="auto">
            <a:xfrm>
              <a:off x="8025" y="2993"/>
              <a:ext cx="1599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Técnicas –picc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6" name="Rectangle 42"/>
            <p:cNvSpPr>
              <a:spLocks noChangeArrowheads="1"/>
            </p:cNvSpPr>
            <p:nvPr/>
          </p:nvSpPr>
          <p:spPr bwMode="auto">
            <a:xfrm>
              <a:off x="4123" y="4007"/>
              <a:ext cx="1599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Descripción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7" name="Rectangle 43"/>
            <p:cNvSpPr>
              <a:spLocks noChangeArrowheads="1"/>
            </p:cNvSpPr>
            <p:nvPr/>
          </p:nvSpPr>
          <p:spPr bwMode="auto">
            <a:xfrm>
              <a:off x="9135" y="4867"/>
              <a:ext cx="1740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Mantenimiento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8" name="Rectangle 44"/>
            <p:cNvSpPr>
              <a:spLocks noChangeArrowheads="1"/>
            </p:cNvSpPr>
            <p:nvPr/>
          </p:nvSpPr>
          <p:spPr bwMode="auto">
            <a:xfrm>
              <a:off x="13101" y="4867"/>
              <a:ext cx="1599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Infecciones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9" name="Rectangle 45"/>
            <p:cNvSpPr>
              <a:spLocks noChangeArrowheads="1"/>
            </p:cNvSpPr>
            <p:nvPr/>
          </p:nvSpPr>
          <p:spPr bwMode="auto">
            <a:xfrm>
              <a:off x="11196" y="4867"/>
              <a:ext cx="1599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Colocación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550" name="AutoShape 46"/>
            <p:cNvCxnSpPr>
              <a:cxnSpLocks noChangeShapeType="1"/>
            </p:cNvCxnSpPr>
            <p:nvPr/>
          </p:nvCxnSpPr>
          <p:spPr bwMode="auto">
            <a:xfrm flipH="1">
              <a:off x="2445" y="1906"/>
              <a:ext cx="4845" cy="10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551" name="AutoShape 47"/>
            <p:cNvCxnSpPr>
              <a:cxnSpLocks noChangeShapeType="1"/>
            </p:cNvCxnSpPr>
            <p:nvPr/>
          </p:nvCxnSpPr>
          <p:spPr bwMode="auto">
            <a:xfrm>
              <a:off x="7290" y="1906"/>
              <a:ext cx="1545" cy="10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552" name="AutoShape 48"/>
            <p:cNvSpPr>
              <a:spLocks/>
            </p:cNvSpPr>
            <p:nvPr/>
          </p:nvSpPr>
          <p:spPr bwMode="auto">
            <a:xfrm>
              <a:off x="2220" y="3827"/>
              <a:ext cx="1440" cy="593"/>
            </a:xfrm>
            <a:prstGeom prst="borderCallout2">
              <a:avLst>
                <a:gd name="adj1" fmla="val 30352"/>
                <a:gd name="adj2" fmla="val -8333"/>
                <a:gd name="adj3" fmla="val 30352"/>
                <a:gd name="adj4" fmla="val -21875"/>
                <a:gd name="adj5" fmla="val -62056"/>
                <a:gd name="adj6" fmla="val -3555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Enfermeria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3" name="AutoShape 49"/>
            <p:cNvSpPr>
              <a:spLocks/>
            </p:cNvSpPr>
            <p:nvPr/>
          </p:nvSpPr>
          <p:spPr bwMode="auto">
            <a:xfrm>
              <a:off x="2235" y="5185"/>
              <a:ext cx="1440" cy="670"/>
            </a:xfrm>
            <a:prstGeom prst="borderCallout2">
              <a:avLst>
                <a:gd name="adj1" fmla="val 26866"/>
                <a:gd name="adj2" fmla="val -8333"/>
                <a:gd name="adj3" fmla="val 26866"/>
                <a:gd name="adj4" fmla="val -22361"/>
                <a:gd name="adj5" fmla="val -257611"/>
                <a:gd name="adj6" fmla="val -3659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Físicas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4" name="AutoShape 50"/>
            <p:cNvSpPr>
              <a:spLocks/>
            </p:cNvSpPr>
            <p:nvPr/>
          </p:nvSpPr>
          <p:spPr bwMode="auto">
            <a:xfrm>
              <a:off x="2340" y="6351"/>
              <a:ext cx="1440" cy="593"/>
            </a:xfrm>
            <a:prstGeom prst="borderCallout2">
              <a:avLst>
                <a:gd name="adj1" fmla="val 30352"/>
                <a:gd name="adj2" fmla="val -8333"/>
                <a:gd name="adj3" fmla="val 30352"/>
                <a:gd name="adj4" fmla="val -25972"/>
                <a:gd name="adj5" fmla="val -487690"/>
                <a:gd name="adj6" fmla="val -4388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Pacientes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5" name="AutoShape 51"/>
            <p:cNvSpPr>
              <a:spLocks/>
            </p:cNvSpPr>
            <p:nvPr/>
          </p:nvSpPr>
          <p:spPr bwMode="auto">
            <a:xfrm>
              <a:off x="4410" y="4687"/>
              <a:ext cx="1440" cy="758"/>
            </a:xfrm>
            <a:prstGeom prst="borderCallout2">
              <a:avLst>
                <a:gd name="adj1" fmla="val 23745"/>
                <a:gd name="adj2" fmla="val -8333"/>
                <a:gd name="adj3" fmla="val 23745"/>
                <a:gd name="adj4" fmla="val -14097"/>
                <a:gd name="adj5" fmla="val -35222"/>
                <a:gd name="adj6" fmla="val -1993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Sitio inserción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6" name="AutoShape 52"/>
            <p:cNvSpPr>
              <a:spLocks/>
            </p:cNvSpPr>
            <p:nvPr/>
          </p:nvSpPr>
          <p:spPr bwMode="auto">
            <a:xfrm>
              <a:off x="4395" y="5838"/>
              <a:ext cx="1440" cy="718"/>
            </a:xfrm>
            <a:prstGeom prst="borderCallout2">
              <a:avLst>
                <a:gd name="adj1" fmla="val 25069"/>
                <a:gd name="adj2" fmla="val -8333"/>
                <a:gd name="adj3" fmla="val 25069"/>
                <a:gd name="adj4" fmla="val -13542"/>
                <a:gd name="adj5" fmla="val -197491"/>
                <a:gd name="adj6" fmla="val -1888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Colocación picc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7" name="AutoShape 53"/>
            <p:cNvSpPr>
              <a:spLocks/>
            </p:cNvSpPr>
            <p:nvPr/>
          </p:nvSpPr>
          <p:spPr bwMode="auto">
            <a:xfrm>
              <a:off x="4350" y="7095"/>
              <a:ext cx="1650" cy="615"/>
            </a:xfrm>
            <a:prstGeom prst="borderCallout2">
              <a:avLst>
                <a:gd name="adj1" fmla="val 29269"/>
                <a:gd name="adj2" fmla="val -7273"/>
                <a:gd name="adj3" fmla="val 29269"/>
                <a:gd name="adj4" fmla="val -10486"/>
                <a:gd name="adj5" fmla="val -434958"/>
                <a:gd name="adj6" fmla="val -1375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Procedimiento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8" name="AutoShape 54"/>
            <p:cNvSpPr>
              <a:spLocks/>
            </p:cNvSpPr>
            <p:nvPr/>
          </p:nvSpPr>
          <p:spPr bwMode="auto">
            <a:xfrm>
              <a:off x="7185" y="5033"/>
              <a:ext cx="1440" cy="727"/>
            </a:xfrm>
            <a:prstGeom prst="borderCallout2">
              <a:avLst>
                <a:gd name="adj1" fmla="val 24759"/>
                <a:gd name="adj2" fmla="val -8333"/>
                <a:gd name="adj3" fmla="val 24759"/>
                <a:gd name="adj4" fmla="val -18194"/>
                <a:gd name="adj5" fmla="val -84319"/>
                <a:gd name="adj6" fmla="val -281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Fin tratamiento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9" name="AutoShape 55"/>
            <p:cNvSpPr>
              <a:spLocks/>
            </p:cNvSpPr>
            <p:nvPr/>
          </p:nvSpPr>
          <p:spPr bwMode="auto">
            <a:xfrm>
              <a:off x="7200" y="5940"/>
              <a:ext cx="1440" cy="540"/>
            </a:xfrm>
            <a:prstGeom prst="borderCallout2">
              <a:avLst>
                <a:gd name="adj1" fmla="val 33333"/>
                <a:gd name="adj2" fmla="val -8333"/>
                <a:gd name="adj3" fmla="val 33333"/>
                <a:gd name="adj4" fmla="val -18681"/>
                <a:gd name="adj5" fmla="val -281481"/>
                <a:gd name="adj6" fmla="val -2923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Flebitis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0" name="AutoShape 56"/>
            <p:cNvSpPr>
              <a:spLocks/>
            </p:cNvSpPr>
            <p:nvPr/>
          </p:nvSpPr>
          <p:spPr bwMode="auto">
            <a:xfrm>
              <a:off x="7096" y="6944"/>
              <a:ext cx="1440" cy="526"/>
            </a:xfrm>
            <a:prstGeom prst="borderCallout2">
              <a:avLst>
                <a:gd name="adj1" fmla="val 34222"/>
                <a:gd name="adj2" fmla="val -8333"/>
                <a:gd name="adj3" fmla="val 34222"/>
                <a:gd name="adj4" fmla="val -15139"/>
                <a:gd name="adj5" fmla="val -479847"/>
                <a:gd name="adj6" fmla="val -2201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Obstrucción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561" name="AutoShape 57"/>
            <p:cNvCxnSpPr>
              <a:cxnSpLocks noChangeShapeType="1"/>
            </p:cNvCxnSpPr>
            <p:nvPr/>
          </p:nvCxnSpPr>
          <p:spPr bwMode="auto">
            <a:xfrm flipH="1">
              <a:off x="7626" y="3459"/>
              <a:ext cx="1119" cy="5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562" name="AutoShape 58"/>
            <p:cNvCxnSpPr>
              <a:cxnSpLocks noChangeShapeType="1"/>
              <a:stCxn id="21545" idx="2"/>
            </p:cNvCxnSpPr>
            <p:nvPr/>
          </p:nvCxnSpPr>
          <p:spPr bwMode="auto">
            <a:xfrm rot="16200000" flipH="1">
              <a:off x="10843" y="1387"/>
              <a:ext cx="329" cy="43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563" name="AutoShape 59"/>
            <p:cNvSpPr>
              <a:spLocks/>
            </p:cNvSpPr>
            <p:nvPr/>
          </p:nvSpPr>
          <p:spPr bwMode="auto">
            <a:xfrm>
              <a:off x="9624" y="5658"/>
              <a:ext cx="1440" cy="693"/>
            </a:xfrm>
            <a:prstGeom prst="borderCallout2">
              <a:avLst>
                <a:gd name="adj1" fmla="val 25972"/>
                <a:gd name="adj2" fmla="val -8333"/>
                <a:gd name="adj3" fmla="val 25972"/>
                <a:gd name="adj4" fmla="val -15347"/>
                <a:gd name="adj5" fmla="val -54546"/>
                <a:gd name="adj6" fmla="val -2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Permanencia</a:t>
              </a:r>
              <a:endParaRPr kumimoji="0" lang="es-A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4" name="AutoShape 60"/>
            <p:cNvSpPr>
              <a:spLocks/>
            </p:cNvSpPr>
            <p:nvPr/>
          </p:nvSpPr>
          <p:spPr bwMode="auto">
            <a:xfrm>
              <a:off x="9654" y="6556"/>
              <a:ext cx="1440" cy="539"/>
            </a:xfrm>
            <a:prstGeom prst="borderCallout2">
              <a:avLst>
                <a:gd name="adj1" fmla="val 33394"/>
                <a:gd name="adj2" fmla="val -8333"/>
                <a:gd name="adj3" fmla="val 33394"/>
                <a:gd name="adj4" fmla="val -16389"/>
                <a:gd name="adj5" fmla="val -236736"/>
                <a:gd name="adj6" fmla="val -2458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Conexiones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5" name="AutoShape 61"/>
            <p:cNvSpPr>
              <a:spLocks/>
            </p:cNvSpPr>
            <p:nvPr/>
          </p:nvSpPr>
          <p:spPr bwMode="auto">
            <a:xfrm>
              <a:off x="9654" y="7710"/>
              <a:ext cx="1440" cy="825"/>
            </a:xfrm>
            <a:prstGeom prst="borderCallout2">
              <a:avLst>
                <a:gd name="adj1" fmla="val 21819"/>
                <a:gd name="adj2" fmla="val -8333"/>
                <a:gd name="adj3" fmla="val 21819"/>
                <a:gd name="adj4" fmla="val -16389"/>
                <a:gd name="adj5" fmla="val -294546"/>
                <a:gd name="adj6" fmla="val -2458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Frecuencia curación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6" name="AutoShape 62"/>
            <p:cNvSpPr>
              <a:spLocks/>
            </p:cNvSpPr>
            <p:nvPr/>
          </p:nvSpPr>
          <p:spPr bwMode="auto">
            <a:xfrm>
              <a:off x="11505" y="5658"/>
              <a:ext cx="1440" cy="570"/>
            </a:xfrm>
            <a:prstGeom prst="borderCallout2">
              <a:avLst>
                <a:gd name="adj1" fmla="val 31579"/>
                <a:gd name="adj2" fmla="val -8333"/>
                <a:gd name="adj3" fmla="val 31579"/>
                <a:gd name="adj4" fmla="val -14861"/>
                <a:gd name="adj5" fmla="val -66315"/>
                <a:gd name="adj6" fmla="val -2145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Urgencia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7" name="AutoShape 63"/>
            <p:cNvSpPr>
              <a:spLocks/>
            </p:cNvSpPr>
            <p:nvPr/>
          </p:nvSpPr>
          <p:spPr bwMode="auto">
            <a:xfrm>
              <a:off x="11490" y="6376"/>
              <a:ext cx="1611" cy="568"/>
            </a:xfrm>
            <a:prstGeom prst="borderCallout2">
              <a:avLst>
                <a:gd name="adj1" fmla="val 31690"/>
                <a:gd name="adj2" fmla="val -7449"/>
                <a:gd name="adj3" fmla="val 31690"/>
                <a:gd name="adj4" fmla="val -12787"/>
                <a:gd name="adj5" fmla="val -192958"/>
                <a:gd name="adj6" fmla="val -1825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Conocimiento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8" name="AutoShape 64"/>
            <p:cNvSpPr>
              <a:spLocks/>
            </p:cNvSpPr>
            <p:nvPr/>
          </p:nvSpPr>
          <p:spPr bwMode="auto">
            <a:xfrm>
              <a:off x="11520" y="7200"/>
              <a:ext cx="1440" cy="615"/>
            </a:xfrm>
            <a:prstGeom prst="borderCallout2">
              <a:avLst>
                <a:gd name="adj1" fmla="val 29269"/>
                <a:gd name="adj2" fmla="val -8333"/>
                <a:gd name="adj3" fmla="val 29269"/>
                <a:gd name="adj4" fmla="val -15347"/>
                <a:gd name="adj5" fmla="val -312194"/>
                <a:gd name="adj6" fmla="val -2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Ubicación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9" name="AutoShape 65"/>
            <p:cNvSpPr>
              <a:spLocks/>
            </p:cNvSpPr>
            <p:nvPr/>
          </p:nvSpPr>
          <p:spPr bwMode="auto">
            <a:xfrm>
              <a:off x="11475" y="8010"/>
              <a:ext cx="1440" cy="720"/>
            </a:xfrm>
            <a:prstGeom prst="borderCallout2">
              <a:avLst>
                <a:gd name="adj1" fmla="val 25000"/>
                <a:gd name="adj2" fmla="val -8333"/>
                <a:gd name="adj3" fmla="val 25000"/>
                <a:gd name="adj4" fmla="val -13819"/>
                <a:gd name="adj5" fmla="val -379167"/>
                <a:gd name="adj6" fmla="val -1937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Experiencia personal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A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70" name="AutoShape 66"/>
            <p:cNvSpPr>
              <a:spLocks/>
            </p:cNvSpPr>
            <p:nvPr/>
          </p:nvSpPr>
          <p:spPr bwMode="auto">
            <a:xfrm>
              <a:off x="13440" y="5760"/>
              <a:ext cx="1440" cy="720"/>
            </a:xfrm>
            <a:prstGeom prst="borderCallout2">
              <a:avLst>
                <a:gd name="adj1" fmla="val 25000"/>
                <a:gd name="adj2" fmla="val -8333"/>
                <a:gd name="adj3" fmla="val 25000"/>
                <a:gd name="adj4" fmla="val -15903"/>
                <a:gd name="adj5" fmla="val -66667"/>
                <a:gd name="adj6" fmla="val -2354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Sistémicas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71" name="AutoShape 67"/>
            <p:cNvSpPr>
              <a:spLocks/>
            </p:cNvSpPr>
            <p:nvPr/>
          </p:nvSpPr>
          <p:spPr bwMode="auto">
            <a:xfrm>
              <a:off x="13425" y="6855"/>
              <a:ext cx="1440" cy="735"/>
            </a:xfrm>
            <a:prstGeom prst="borderCallout2">
              <a:avLst>
                <a:gd name="adj1" fmla="val 24491"/>
                <a:gd name="adj2" fmla="val -8333"/>
                <a:gd name="adj3" fmla="val 24491"/>
                <a:gd name="adj4" fmla="val -15347"/>
                <a:gd name="adj5" fmla="val -214287"/>
                <a:gd name="adj6" fmla="val -2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Locales </a:t>
              </a:r>
              <a:endParaRPr kumimoji="0" 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8" name="67 CuadroTexto"/>
          <p:cNvSpPr txBox="1"/>
          <p:nvPr/>
        </p:nvSpPr>
        <p:spPr>
          <a:xfrm>
            <a:off x="642910" y="214290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MARCO TEORICO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Diseño metodológico.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AR" sz="2000" dirty="0" smtClean="0"/>
              <a:t>Tipo de estudio:  enfoque </a:t>
            </a:r>
            <a:r>
              <a:rPr lang="es-AR" sz="2000" dirty="0"/>
              <a:t>cuantitativo transversal de tipo </a:t>
            </a:r>
            <a:r>
              <a:rPr lang="es-AR" sz="2000" dirty="0" smtClean="0"/>
              <a:t>descriptivo.</a:t>
            </a:r>
          </a:p>
          <a:p>
            <a:pPr>
              <a:buNone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Área de estudio: </a:t>
            </a:r>
            <a:r>
              <a:rPr lang="es-AR" sz="2000" dirty="0"/>
              <a:t>Servicio de neonatología (UCIN) del hospital Humberto Notti </a:t>
            </a:r>
            <a:r>
              <a:rPr lang="es-AR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s-AR" sz="2000" dirty="0"/>
          </a:p>
          <a:p>
            <a:pPr>
              <a:buNone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Universo y muestra: la población esta compuesta por 58 enfermeros, de los cuales trabajaremos con 48 ya que 3 tenían licencia por maternidad,2 licencia por vacaciones y 5 no participaron.</a:t>
            </a:r>
          </a:p>
          <a:p>
            <a:pPr>
              <a:buNone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endParaRPr lang="es-A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AR" sz="2000" dirty="0" smtClean="0"/>
              <a:t>Variables:</a:t>
            </a:r>
          </a:p>
          <a:p>
            <a:pPr>
              <a:buNone/>
            </a:pPr>
            <a:r>
              <a:rPr lang="es-AR" sz="2000" dirty="0" smtClean="0"/>
              <a:t> Nivel de conocimiento sobre la técnica de colocación de PICC. </a:t>
            </a:r>
          </a:p>
          <a:p>
            <a:pPr>
              <a:buNone/>
            </a:pPr>
            <a:r>
              <a:rPr lang="es-AR" sz="2000" dirty="0" smtClean="0"/>
              <a:t>Mantenimiento y cuidado de catéteres. </a:t>
            </a:r>
          </a:p>
          <a:p>
            <a:pPr>
              <a:buNone/>
            </a:pPr>
            <a:r>
              <a:rPr lang="es-AR" sz="2000" dirty="0" smtClean="0"/>
              <a:t>Aplicación de normas de bioseguridad de técnicas invasivas.</a:t>
            </a:r>
          </a:p>
          <a:p>
            <a:pPr>
              <a:buNone/>
            </a:pPr>
            <a:endParaRPr lang="es-AR" sz="2000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 </a:t>
            </a:r>
            <a:r>
              <a:rPr lang="es-AR" sz="2000" dirty="0"/>
              <a:t>Técnicas e Instrumentos de Recolección de datos: </a:t>
            </a:r>
            <a:endParaRPr lang="es-AR" sz="2000" dirty="0" smtClean="0"/>
          </a:p>
          <a:p>
            <a:pPr>
              <a:buNone/>
            </a:pPr>
            <a:r>
              <a:rPr lang="es-AR" sz="2000" dirty="0" smtClean="0"/>
              <a:t>  Se utilizaran </a:t>
            </a:r>
            <a:r>
              <a:rPr lang="es-AR" sz="2000" dirty="0"/>
              <a:t>encuestas </a:t>
            </a:r>
            <a:r>
              <a:rPr lang="es-AR" sz="2000" dirty="0" smtClean="0"/>
              <a:t>para </a:t>
            </a:r>
            <a:r>
              <a:rPr lang="es-AR" sz="2000" dirty="0"/>
              <a:t>obtener </a:t>
            </a:r>
            <a:r>
              <a:rPr lang="es-AR" sz="2000" dirty="0" smtClean="0"/>
              <a:t>información especifica, sin la intervención de encuestador.</a:t>
            </a:r>
          </a:p>
          <a:p>
            <a:endParaRPr lang="es-AR" sz="2000" b="1" dirty="0" smtClean="0"/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Análisis </a:t>
            </a:r>
            <a:r>
              <a:rPr lang="es-AR" sz="2000" dirty="0"/>
              <a:t>y presentación de datos: </a:t>
            </a:r>
          </a:p>
          <a:p>
            <a:pPr>
              <a:buNone/>
            </a:pPr>
            <a:r>
              <a:rPr lang="es-AR" sz="2000" dirty="0"/>
              <a:t>Los datos se interpretaran en una </a:t>
            </a:r>
            <a:r>
              <a:rPr lang="es-AR" sz="2000" dirty="0" smtClean="0"/>
              <a:t>matriz, y las </a:t>
            </a:r>
            <a:r>
              <a:rPr lang="es-AR" sz="2000" dirty="0"/>
              <a:t>variables serán representadas en gráficos de tabla y de torta.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1428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 Recursos de materiales  disponibles . </a:t>
            </a:r>
            <a:endParaRPr lang="es-AR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292653" y="214290"/>
            <a:ext cx="3054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A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s-AR" dirty="0"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s-A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ntig</a:t>
            </a:r>
            <a:r>
              <a:rPr kumimoji="0" lang="es-A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ü</a:t>
            </a:r>
            <a:r>
              <a:rPr kumimoji="0" lang="es-A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edad en el servicio.</a:t>
            </a:r>
            <a:endParaRPr kumimoji="0" lang="es-A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Gráfico"/>
          <p:cNvGraphicFramePr/>
          <p:nvPr/>
        </p:nvGraphicFramePr>
        <p:xfrm>
          <a:off x="4929190" y="785794"/>
          <a:ext cx="3857636" cy="2514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786050" y="3500438"/>
            <a:ext cx="3893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Números </a:t>
            </a:r>
            <a:r>
              <a:rPr lang="es-AR" dirty="0"/>
              <a:t>de capacitaciones realizada.</a:t>
            </a:r>
          </a:p>
        </p:txBody>
      </p:sp>
      <p:graphicFrame>
        <p:nvGraphicFramePr>
          <p:cNvPr id="7" name="6 Gráfico"/>
          <p:cNvGraphicFramePr/>
          <p:nvPr/>
        </p:nvGraphicFramePr>
        <p:xfrm>
          <a:off x="2786050" y="4000504"/>
          <a:ext cx="3857636" cy="230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19 Gráfico"/>
          <p:cNvGraphicFramePr/>
          <p:nvPr/>
        </p:nvGraphicFramePr>
        <p:xfrm>
          <a:off x="428596" y="857232"/>
          <a:ext cx="4214842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285729"/>
            <a:ext cx="4214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Reemplazo de clorhexidina alcohólica al 2%. </a:t>
            </a:r>
            <a:endParaRPr lang="es-AR" dirty="0"/>
          </a:p>
        </p:txBody>
      </p:sp>
      <p:graphicFrame>
        <p:nvGraphicFramePr>
          <p:cNvPr id="3" name="2 Gráfico"/>
          <p:cNvGraphicFramePr/>
          <p:nvPr/>
        </p:nvGraphicFramePr>
        <p:xfrm>
          <a:off x="571472" y="785794"/>
          <a:ext cx="3929090" cy="2228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4589355" y="285728"/>
            <a:ext cx="4447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Conocimiento de técnica colocación de </a:t>
            </a:r>
            <a:r>
              <a:rPr lang="es-AR" dirty="0" err="1" smtClean="0"/>
              <a:t>picc</a:t>
            </a:r>
            <a:endParaRPr lang="es-AR" dirty="0"/>
          </a:p>
        </p:txBody>
      </p:sp>
      <p:graphicFrame>
        <p:nvGraphicFramePr>
          <p:cNvPr id="5" name="4 Gráfico"/>
          <p:cNvGraphicFramePr/>
          <p:nvPr/>
        </p:nvGraphicFramePr>
        <p:xfrm>
          <a:off x="4857752" y="785794"/>
          <a:ext cx="3643322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Rectángulo"/>
          <p:cNvSpPr/>
          <p:nvPr/>
        </p:nvSpPr>
        <p:spPr>
          <a:xfrm>
            <a:off x="2736273" y="3244334"/>
            <a:ext cx="3881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Conocimiento </a:t>
            </a:r>
            <a:r>
              <a:rPr lang="es-AR" dirty="0"/>
              <a:t>de la primera curación </a:t>
            </a:r>
          </a:p>
        </p:txBody>
      </p:sp>
      <p:graphicFrame>
        <p:nvGraphicFramePr>
          <p:cNvPr id="7" name="6 Gráfico"/>
          <p:cNvGraphicFramePr/>
          <p:nvPr/>
        </p:nvGraphicFramePr>
        <p:xfrm>
          <a:off x="2285984" y="364331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636</Words>
  <Application>Microsoft Office PowerPoint</Application>
  <PresentationFormat>Presentación en pantalla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 </vt:lpstr>
      <vt:lpstr>Introducción </vt:lpstr>
      <vt:lpstr>Descripción del problema</vt:lpstr>
      <vt:lpstr>Objetivos del estudio </vt:lpstr>
      <vt:lpstr>Diapositiva 5</vt:lpstr>
      <vt:lpstr>Diseño metodológico.</vt:lpstr>
      <vt:lpstr>Diapositiva 7</vt:lpstr>
      <vt:lpstr>Diapositiva 8</vt:lpstr>
      <vt:lpstr>Diapositiva 9</vt:lpstr>
      <vt:lpstr>Diapositiva 10</vt:lpstr>
      <vt:lpstr>Discusiones </vt:lpstr>
      <vt:lpstr>Propuestas 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131</cp:revision>
  <dcterms:created xsi:type="dcterms:W3CDTF">2017-12-10T22:47:38Z</dcterms:created>
  <dcterms:modified xsi:type="dcterms:W3CDTF">2017-12-14T01:24:37Z</dcterms:modified>
</cp:coreProperties>
</file>