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7102475" cy="897255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s-AR" sz="1400"/>
              <a:t>RELACIÓN CON EL PERSONAL DE ENFERMERÍA- Gráfico 14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RELACIÓN CON EL PERSONAL DE ENFERMERÍA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FLUIDA</c:v>
                </c:pt>
                <c:pt idx="1">
                  <c:v>POCO FLUIDA</c:v>
                </c:pt>
                <c:pt idx="2">
                  <c:v>INEXISTENTE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9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3812736"/>
        <c:axId val="233814272"/>
      </c:barChart>
      <c:catAx>
        <c:axId val="233812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AR"/>
          </a:p>
        </c:txPr>
        <c:crossAx val="233814272"/>
        <c:crosses val="autoZero"/>
        <c:auto val="1"/>
        <c:lblAlgn val="ctr"/>
        <c:lblOffset val="100"/>
        <c:noMultiLvlLbl val="0"/>
      </c:catAx>
      <c:valAx>
        <c:axId val="23381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38127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es-A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s-AR" sz="1400"/>
              <a:t>PRESENTACIÓN DEL PERSONAL DE ENFERMERÍA- Gráfico</a:t>
            </a:r>
            <a:r>
              <a:rPr lang="es-AR" sz="1400" baseline="0"/>
              <a:t> 13</a:t>
            </a:r>
            <a:endParaRPr lang="es-AR" sz="1400"/>
          </a:p>
        </c:rich>
      </c:tx>
      <c:layout>
        <c:manualLayout>
          <c:xMode val="edge"/>
          <c:yMode val="edge"/>
          <c:x val="9.6058659533587026E-2"/>
          <c:y val="5.948939496140215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3831895414987001E-2"/>
          <c:y val="0.22820573560744761"/>
          <c:w val="0.91745997061372109"/>
          <c:h val="0.64552731584227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PRESENTACIÓN DEL PERSONAL DE ENFERMERÍA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YA LOS CONOCÍA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7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963904"/>
        <c:axId val="257965440"/>
      </c:barChart>
      <c:catAx>
        <c:axId val="257963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AR"/>
          </a:p>
        </c:txPr>
        <c:crossAx val="257965440"/>
        <c:crosses val="autoZero"/>
        <c:auto val="1"/>
        <c:lblAlgn val="ctr"/>
        <c:lblOffset val="100"/>
        <c:noMultiLvlLbl val="0"/>
      </c:catAx>
      <c:valAx>
        <c:axId val="257965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AR"/>
          </a:p>
        </c:txPr>
        <c:crossAx val="2579639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AR"/>
              <a:t>RELACIÓN CON EL PERSONAL DE ENFERMERÍA-Gráfico 16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724996539169098E-2"/>
          <c:y val="0.2121632949727438"/>
          <c:w val="0.631314431915032"/>
          <c:h val="0.63090417928528164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RELACIÓN CON EL PERSONAL DE ENFERMERÍA</c:v>
                </c:pt>
              </c:strCache>
            </c:strRef>
          </c:tx>
          <c:dLbls>
            <c:dLbl>
              <c:idx val="0"/>
              <c:layout>
                <c:manualLayout>
                  <c:x val="-0.17580321329754775"/>
                  <c:y val="-0.1396293032411646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318820245522357"/>
                  <c:y val="-0.100130152698935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0833359254190287E-2"/>
                  <c:y val="0.1001018586339498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MUY BUENA</c:v>
                </c:pt>
                <c:pt idx="1">
                  <c:v>BUENA</c:v>
                </c:pt>
                <c:pt idx="2">
                  <c:v>MALA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8</c:v>
                </c:pt>
                <c:pt idx="1">
                  <c:v>4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544788155452186"/>
          <c:y val="0.28022265293761356"/>
          <c:w val="0.17341550013604787"/>
          <c:h val="0.18884844476258233"/>
        </c:manualLayout>
      </c:layout>
      <c:overlay val="0"/>
      <c:txPr>
        <a:bodyPr/>
        <a:lstStyle/>
        <a:p>
          <a:pPr>
            <a:defRPr sz="1200" b="1"/>
          </a:pPr>
          <a:endParaRPr lang="es-AR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AR"/>
              <a:t>DEBERÍA CAMBIARSE EL HORARIO DE VISITAS- Gráfico 21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DEBERÍA CAMBIARSE EL HORARIO DE VISITAS</c:v>
                </c:pt>
              </c:strCache>
            </c:strRef>
          </c:tx>
          <c:invertIfNegative val="0"/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10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319296"/>
        <c:axId val="109320832"/>
      </c:barChart>
      <c:catAx>
        <c:axId val="109319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AR"/>
          </a:p>
        </c:txPr>
        <c:crossAx val="109320832"/>
        <c:crosses val="autoZero"/>
        <c:auto val="1"/>
        <c:lblAlgn val="ctr"/>
        <c:lblOffset val="100"/>
        <c:noMultiLvlLbl val="0"/>
      </c:catAx>
      <c:valAx>
        <c:axId val="10932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AR"/>
          </a:p>
        </c:txPr>
        <c:crossAx val="10931929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AR"/>
              <a:t>ES ESCASA LA CANTIDAD DE PERSONAS QUE PUEDEN INGRESAR A LA HORA DE VISITA (3) Gráfico24</a:t>
            </a:r>
          </a:p>
        </c:rich>
      </c:tx>
      <c:layout>
        <c:manualLayout>
          <c:xMode val="edge"/>
          <c:yMode val="edge"/>
          <c:x val="0.10150390648033769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35100145203276E-2"/>
          <c:y val="0.30218749461568944"/>
          <c:w val="0.70185036715319549"/>
          <c:h val="0.6048207219412735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ES ESCASA LA CANTIDAD DE PERSONAS QUE PUEDEN INGRESAR A LA HORA DE VISITA (3)</c:v>
                </c:pt>
              </c:strCache>
            </c:strRef>
          </c:tx>
          <c:dLbls>
            <c:dLbl>
              <c:idx val="0"/>
              <c:layout>
                <c:manualLayout>
                  <c:x val="-0.10236748147029025"/>
                  <c:y val="-0.235549998474027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14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6242949402059743"/>
          <c:y val="0.53056700961783521"/>
          <c:w val="7.9130407080773707E-2"/>
          <c:h val="0.13971750124079466"/>
        </c:manualLayout>
      </c:layout>
      <c:overlay val="0"/>
      <c:txPr>
        <a:bodyPr/>
        <a:lstStyle/>
        <a:p>
          <a:pPr>
            <a:defRPr sz="1200" b="1"/>
          </a:pPr>
          <a:endParaRPr lang="es-AR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B1E44-2973-4B4C-AFDB-53C103CDAC12}" type="doc">
      <dgm:prSet loTypeId="urn:microsoft.com/office/officeart/2005/8/layout/radial5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8235C6F8-E1DE-4A8C-99FC-366BB7EC2EF1}">
      <dgm:prSet phldrT="[Texto]"/>
      <dgm:spPr>
        <a:xfrm>
          <a:off x="3307422" y="1794237"/>
          <a:ext cx="1049752" cy="1049752"/>
        </a:xfrm>
        <a:prstGeom prst="ellipse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AR" b="1" smtClean="0">
              <a:latin typeface="Calibri"/>
              <a:ea typeface="+mn-ea"/>
              <a:cs typeface="+mn-cs"/>
            </a:rPr>
            <a:t>MARCO TEÓRICO</a:t>
          </a:r>
          <a:endParaRPr lang="es-AR" b="1">
            <a:latin typeface="Calibri"/>
            <a:ea typeface="+mn-ea"/>
            <a:cs typeface="+mn-cs"/>
          </a:endParaRPr>
        </a:p>
      </dgm:t>
    </dgm:pt>
    <dgm:pt modelId="{D244A165-D597-4215-B296-FC9A81F08A48}" type="parTrans" cxnId="{3C013200-8682-4978-898D-EB2414FE79A8}">
      <dgm:prSet/>
      <dgm:spPr/>
      <dgm:t>
        <a:bodyPr/>
        <a:lstStyle/>
        <a:p>
          <a:endParaRPr lang="es-AR"/>
        </a:p>
      </dgm:t>
    </dgm:pt>
    <dgm:pt modelId="{77D002EB-57E3-42BD-9A9E-FB41C39266A5}" type="sibTrans" cxnId="{3C013200-8682-4978-898D-EB2414FE79A8}">
      <dgm:prSet/>
      <dgm:spPr/>
      <dgm:t>
        <a:bodyPr/>
        <a:lstStyle/>
        <a:p>
          <a:endParaRPr lang="es-AR"/>
        </a:p>
      </dgm:t>
    </dgm:pt>
    <dgm:pt modelId="{BDBB96C3-841D-4981-AE4E-FC563D0DE8EE}">
      <dgm:prSet phldrT="[Texto]"/>
      <dgm:spPr>
        <a:xfrm>
          <a:off x="3189829" y="117831"/>
          <a:ext cx="1494283" cy="1349457"/>
        </a:xfrm>
        <a:prstGeom prst="ellipse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AR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RESEÑA DE LAS </a:t>
          </a:r>
          <a:r>
            <a:rPr lang="es-AR" b="1" dirty="0" err="1" smtClean="0">
              <a:solidFill>
                <a:schemeClr val="tx1"/>
              </a:solidFill>
              <a:latin typeface="Calibri"/>
              <a:ea typeface="+mn-ea"/>
              <a:cs typeface="+mn-cs"/>
            </a:rPr>
            <a:t>UTIs</a:t>
          </a:r>
          <a:endParaRPr lang="es-AR" b="1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9761B672-386E-4088-A556-3402ED21BD28}" type="parTrans" cxnId="{5EC0CDCC-CF6A-4C05-AA02-078299F1A6CF}">
      <dgm:prSet/>
      <dgm:spPr>
        <a:xfrm rot="16435350">
          <a:off x="3791646" y="1492908"/>
          <a:ext cx="175027" cy="285532"/>
        </a:xfrm>
        <a:prstGeom prst="rightArrow">
          <a:avLst>
            <a:gd name="adj1" fmla="val 60000"/>
            <a:gd name="adj2" fmla="val 50000"/>
          </a:avLst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B2269ED-B06C-48F0-A840-80D8D2B175F0}" type="sibTrans" cxnId="{5EC0CDCC-CF6A-4C05-AA02-078299F1A6CF}">
      <dgm:prSet/>
      <dgm:spPr/>
      <dgm:t>
        <a:bodyPr/>
        <a:lstStyle/>
        <a:p>
          <a:endParaRPr lang="es-AR"/>
        </a:p>
      </dgm:t>
    </dgm:pt>
    <dgm:pt modelId="{23686486-E021-4345-A1C3-CC991522D2BA}">
      <dgm:prSet phldrT="[Texto]"/>
      <dgm:spPr>
        <a:xfrm>
          <a:off x="4469200" y="1722221"/>
          <a:ext cx="1446414" cy="1312190"/>
        </a:xfrm>
        <a:prstGeom prst="ellipse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AR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ROL DE ENFERMERÍA</a:t>
          </a:r>
          <a:endParaRPr lang="es-AR" b="1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BFD4D2F6-12E3-4EF2-8615-CE0377094D21}" type="parTrans" cxnId="{B1D91F48-CCBA-4276-BF4D-9DDC88F30577}">
      <dgm:prSet/>
      <dgm:spPr>
        <a:xfrm rot="149544">
          <a:off x="4381588" y="2201565"/>
          <a:ext cx="60133" cy="285532"/>
        </a:xfrm>
        <a:prstGeom prst="rightArrow">
          <a:avLst>
            <a:gd name="adj1" fmla="val 60000"/>
            <a:gd name="adj2" fmla="val 50000"/>
          </a:avLst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AA06834-3B54-4B07-9734-29D203C07A9A}" type="sibTrans" cxnId="{B1D91F48-CCBA-4276-BF4D-9DDC88F30577}">
      <dgm:prSet/>
      <dgm:spPr/>
      <dgm:t>
        <a:bodyPr/>
        <a:lstStyle/>
        <a:p>
          <a:endParaRPr lang="es-AR"/>
        </a:p>
      </dgm:t>
    </dgm:pt>
    <dgm:pt modelId="{5DC90B37-BB49-4B0E-ABF8-3D3048EA11D4}">
      <dgm:prSet phldrT="[Texto]"/>
      <dgm:spPr>
        <a:xfrm>
          <a:off x="1657962" y="2442400"/>
          <a:ext cx="1573107" cy="1355900"/>
        </a:xfrm>
        <a:prstGeom prst="ellipse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AR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INCLUSIÓN DE LA FAMILIA EN LOS CUIDADOS</a:t>
          </a:r>
          <a:endParaRPr lang="es-AR" b="1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EA4DF186-E310-4965-8947-513BD9736F24}" type="parTrans" cxnId="{E3561BF4-EF54-4148-B78C-73D92FE117E4}">
      <dgm:prSet/>
      <dgm:spPr>
        <a:xfrm rot="9000000">
          <a:off x="3156475" y="2517114"/>
          <a:ext cx="171193" cy="285532"/>
        </a:xfrm>
        <a:prstGeom prst="rightArrow">
          <a:avLst>
            <a:gd name="adj1" fmla="val 60000"/>
            <a:gd name="adj2" fmla="val 50000"/>
          </a:avLst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734A6A7-455E-4B5B-98AF-9EEEEB226834}" type="sibTrans" cxnId="{E3561BF4-EF54-4148-B78C-73D92FE117E4}">
      <dgm:prSet/>
      <dgm:spPr/>
      <dgm:t>
        <a:bodyPr/>
        <a:lstStyle/>
        <a:p>
          <a:endParaRPr lang="es-AR"/>
        </a:p>
      </dgm:t>
    </dgm:pt>
    <dgm:pt modelId="{4F4FD26F-D2BD-4F5F-B6BE-72FA59D82E4D}">
      <dgm:prSet phldrT="[Texto]" custT="1"/>
      <dgm:spPr>
        <a:xfrm>
          <a:off x="3034267" y="2536419"/>
          <a:ext cx="2357849" cy="1984780"/>
        </a:xfrm>
        <a:prstGeom prst="ellipse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AR" sz="1500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 El </a:t>
          </a:r>
          <a:r>
            <a:rPr lang="es-AR" sz="1500" b="1" dirty="0" err="1" smtClean="0">
              <a:solidFill>
                <a:schemeClr val="tx1"/>
              </a:solidFill>
              <a:latin typeface="Calibri"/>
              <a:ea typeface="+mn-ea"/>
              <a:cs typeface="+mn-cs"/>
            </a:rPr>
            <a:t>pte</a:t>
          </a:r>
          <a:r>
            <a:rPr lang="es-AR" sz="1500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 necesita del contacto de otro ser humano.</a:t>
          </a:r>
        </a:p>
        <a:p>
          <a:r>
            <a:rPr lang="es-AR" sz="1500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- 70% presentan ansiedad y 35% depresión.</a:t>
          </a:r>
        </a:p>
        <a:p>
          <a:r>
            <a:rPr lang="es-AR" sz="1500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-Desean participar de os cuidados.</a:t>
          </a:r>
        </a:p>
        <a:p>
          <a:r>
            <a:rPr lang="es-AR" sz="1500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-Necesidad recíproca</a:t>
          </a:r>
          <a:r>
            <a:rPr lang="es-AR" sz="14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. </a:t>
          </a:r>
          <a:endParaRPr lang="es-AR" sz="14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1EB2D365-547A-4F99-A54E-E2253A0B6252}" type="parTrans" cxnId="{AA38DCEF-5286-4CEE-AEA0-3F8ED5DA1478}">
      <dgm:prSet/>
      <dgm:spPr>
        <a:xfrm rot="11849164">
          <a:off x="3338240" y="3079211"/>
          <a:ext cx="222094" cy="297973"/>
        </a:xfrm>
        <a:prstGeom prst="rightArrow">
          <a:avLst>
            <a:gd name="adj1" fmla="val 60000"/>
            <a:gd name="adj2" fmla="val 50000"/>
          </a:avLst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FB2E95D-639B-4566-B6FA-9F78F6878403}" type="sibTrans" cxnId="{AA38DCEF-5286-4CEE-AEA0-3F8ED5DA1478}">
      <dgm:prSet/>
      <dgm:spPr/>
      <dgm:t>
        <a:bodyPr/>
        <a:lstStyle/>
        <a:p>
          <a:endParaRPr lang="es-AR"/>
        </a:p>
      </dgm:t>
    </dgm:pt>
    <dgm:pt modelId="{92FCC7BF-8E10-4907-B1A5-02F36B19DAB6}">
      <dgm:prSet/>
      <dgm:spPr>
        <a:xfrm>
          <a:off x="4651253" y="-56482"/>
          <a:ext cx="2710120" cy="1546246"/>
        </a:xfrm>
        <a:prstGeom prst="ellipse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F84CD28-8C75-4B9D-8CDF-4AFB5953AFC4}" type="parTrans" cxnId="{330D83C0-7CB9-4C6B-A9B6-394BAF1B1F79}">
      <dgm:prSet/>
      <dgm:spPr>
        <a:xfrm rot="20901572">
          <a:off x="4442775" y="1022701"/>
          <a:ext cx="376202" cy="285532"/>
        </a:xfrm>
        <a:prstGeom prst="rightArrow">
          <a:avLst>
            <a:gd name="adj1" fmla="val 60000"/>
            <a:gd name="adj2" fmla="val 50000"/>
          </a:avLst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73FB660-B50E-4D1A-919B-BB82A4254D12}" type="sibTrans" cxnId="{330D83C0-7CB9-4C6B-A9B6-394BAF1B1F79}">
      <dgm:prSet/>
      <dgm:spPr/>
      <dgm:t>
        <a:bodyPr/>
        <a:lstStyle/>
        <a:p>
          <a:endParaRPr lang="es-AR"/>
        </a:p>
      </dgm:t>
    </dgm:pt>
    <dgm:pt modelId="{4FC90836-9E6F-4EB7-8772-B01D563F4A3C}">
      <dgm:prSet/>
      <dgm:spPr>
        <a:xfrm>
          <a:off x="5063690" y="1347470"/>
          <a:ext cx="2843964" cy="1696636"/>
        </a:xfrm>
        <a:prstGeom prst="ellipse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810FA75-2746-4BA3-B5B0-52881EF0493F}" type="parTrans" cxnId="{293F36BA-C7D4-41FB-B752-CED186926420}">
      <dgm:prSet/>
      <dgm:spPr>
        <a:xfrm rot="21440333">
          <a:off x="4899363" y="2044883"/>
          <a:ext cx="377437" cy="285532"/>
        </a:xfrm>
        <a:prstGeom prst="rightArrow">
          <a:avLst>
            <a:gd name="adj1" fmla="val 60000"/>
            <a:gd name="adj2" fmla="val 50000"/>
          </a:avLst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s-A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27E0134-5370-45FA-BE02-4333DA9D8CB5}" type="sibTrans" cxnId="{293F36BA-C7D4-41FB-B752-CED186926420}">
      <dgm:prSet/>
      <dgm:spPr/>
      <dgm:t>
        <a:bodyPr/>
        <a:lstStyle/>
        <a:p>
          <a:endParaRPr lang="es-AR"/>
        </a:p>
      </dgm:t>
    </dgm:pt>
    <dgm:pt modelId="{C2BD6871-0452-46B1-B851-DEA9486A5984}" type="pres">
      <dgm:prSet presAssocID="{C1FB1E44-2973-4B4C-AFDB-53C103CDAC1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9DB67B87-E935-4E50-B844-9B9765C700A8}" type="pres">
      <dgm:prSet presAssocID="{8235C6F8-E1DE-4A8C-99FC-366BB7EC2EF1}" presName="centerShape" presStyleLbl="node0" presStyleIdx="0" presStyleCnt="1" custLinFactNeighborX="-63693" custLinFactNeighborY="-8473"/>
      <dgm:spPr/>
      <dgm:t>
        <a:bodyPr/>
        <a:lstStyle/>
        <a:p>
          <a:endParaRPr lang="es-AR"/>
        </a:p>
      </dgm:t>
    </dgm:pt>
    <dgm:pt modelId="{DC8D5594-D612-47CD-A659-89908E0713EE}" type="pres">
      <dgm:prSet presAssocID="{1F84CD28-8C75-4B9D-8CDF-4AFB5953AFC4}" presName="parTrans" presStyleLbl="sibTrans2D1" presStyleIdx="0" presStyleCnt="6" custAng="1250134" custScaleX="34534" custLinFactY="-92927" custLinFactNeighborX="46214" custLinFactNeighborY="-100000"/>
      <dgm:spPr/>
      <dgm:t>
        <a:bodyPr/>
        <a:lstStyle/>
        <a:p>
          <a:endParaRPr lang="es-AR"/>
        </a:p>
      </dgm:t>
    </dgm:pt>
    <dgm:pt modelId="{F44EA34C-6207-4631-A37B-43BF06C2FB8F}" type="pres">
      <dgm:prSet presAssocID="{1F84CD28-8C75-4B9D-8CDF-4AFB5953AFC4}" presName="connectorText" presStyleLbl="sibTrans2D1" presStyleIdx="0" presStyleCnt="6"/>
      <dgm:spPr/>
      <dgm:t>
        <a:bodyPr/>
        <a:lstStyle/>
        <a:p>
          <a:endParaRPr lang="es-AR"/>
        </a:p>
      </dgm:t>
    </dgm:pt>
    <dgm:pt modelId="{FF732397-2B7D-40BB-A271-DC0E14C8365E}" type="pres">
      <dgm:prSet presAssocID="{92FCC7BF-8E10-4907-B1A5-02F36B19DAB6}" presName="node" presStyleLbl="node1" presStyleIdx="0" presStyleCnt="6" custScaleX="175366" custScaleY="109503" custRadScaleRad="131309" custRadScaleInc="13803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5BC13F2-B9FA-464B-8DCA-D3F136E668AD}" type="pres">
      <dgm:prSet presAssocID="{9761B672-386E-4088-A556-3402ED21BD28}" presName="parTrans" presStyleLbl="sibTrans2D1" presStyleIdx="1" presStyleCnt="6"/>
      <dgm:spPr/>
      <dgm:t>
        <a:bodyPr/>
        <a:lstStyle/>
        <a:p>
          <a:endParaRPr lang="es-AR"/>
        </a:p>
      </dgm:t>
    </dgm:pt>
    <dgm:pt modelId="{B25F9817-EC1C-4F4B-88A1-0D3D95A32354}" type="pres">
      <dgm:prSet presAssocID="{9761B672-386E-4088-A556-3402ED21BD28}" presName="connectorText" presStyleLbl="sibTrans2D1" presStyleIdx="1" presStyleCnt="6"/>
      <dgm:spPr/>
      <dgm:t>
        <a:bodyPr/>
        <a:lstStyle/>
        <a:p>
          <a:endParaRPr lang="es-AR"/>
        </a:p>
      </dgm:t>
    </dgm:pt>
    <dgm:pt modelId="{72649DBF-F5A4-4429-A182-30E0C5C4E5AE}" type="pres">
      <dgm:prSet presAssocID="{BDBB96C3-841D-4981-AE4E-FC563D0DE8EE}" presName="node" presStyleLbl="node1" presStyleIdx="1" presStyleCnt="6" custScaleX="113877" custScaleY="102840" custRadScaleRad="115443" custRadScaleInc="-30461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24D4DD9-43E0-4C5A-A029-C0805722AB9F}" type="pres">
      <dgm:prSet presAssocID="{7810FA75-2746-4BA3-B5B0-52881EF0493F}" presName="parTrans" presStyleLbl="sibTrans2D1" presStyleIdx="2" presStyleCnt="6" custAng="21346705" custScaleX="30616" custLinFactNeighborX="77393" custLinFactNeighborY="20421"/>
      <dgm:spPr/>
      <dgm:t>
        <a:bodyPr/>
        <a:lstStyle/>
        <a:p>
          <a:endParaRPr lang="es-AR"/>
        </a:p>
      </dgm:t>
    </dgm:pt>
    <dgm:pt modelId="{C91B64E3-4F64-4F9B-99B0-54E15B64E347}" type="pres">
      <dgm:prSet presAssocID="{7810FA75-2746-4BA3-B5B0-52881EF0493F}" presName="connectorText" presStyleLbl="sibTrans2D1" presStyleIdx="2" presStyleCnt="6"/>
      <dgm:spPr/>
      <dgm:t>
        <a:bodyPr/>
        <a:lstStyle/>
        <a:p>
          <a:endParaRPr lang="es-AR"/>
        </a:p>
      </dgm:t>
    </dgm:pt>
    <dgm:pt modelId="{669FD4EE-EE79-49DC-8B7B-BD7C63F43D3C}" type="pres">
      <dgm:prSet presAssocID="{4FC90836-9E6F-4EB7-8772-B01D563F4A3C}" presName="node" presStyleLbl="node1" presStyleIdx="2" presStyleCnt="6" custScaleX="148017" custScaleY="121081" custRadScaleRad="99551" custRadScaleInc="-11523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134931F-AA5E-4F72-B359-912064A8B008}" type="pres">
      <dgm:prSet presAssocID="{BFD4D2F6-12E3-4EF2-8615-CE0377094D21}" presName="parTrans" presStyleLbl="sibTrans2D1" presStyleIdx="3" presStyleCnt="6" custScaleX="138140" custScaleY="74579" custLinFactNeighborX="-638" custLinFactNeighborY="-14008"/>
      <dgm:spPr/>
      <dgm:t>
        <a:bodyPr/>
        <a:lstStyle/>
        <a:p>
          <a:endParaRPr lang="es-AR"/>
        </a:p>
      </dgm:t>
    </dgm:pt>
    <dgm:pt modelId="{26880519-2BAE-4757-A281-48ED21B839C1}" type="pres">
      <dgm:prSet presAssocID="{BFD4D2F6-12E3-4EF2-8615-CE0377094D21}" presName="connectorText" presStyleLbl="sibTrans2D1" presStyleIdx="3" presStyleCnt="6"/>
      <dgm:spPr/>
      <dgm:t>
        <a:bodyPr/>
        <a:lstStyle/>
        <a:p>
          <a:endParaRPr lang="es-AR"/>
        </a:p>
      </dgm:t>
    </dgm:pt>
    <dgm:pt modelId="{0A132CEE-7B41-47E1-B97E-2F56E3623094}" type="pres">
      <dgm:prSet presAssocID="{23686486-E021-4345-A1C3-CC991522D2BA}" presName="node" presStyleLbl="node1" presStyleIdx="3" presStyleCnt="6" custScaleX="110229" custRadScaleRad="29278" custRadScaleInc="35240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96FA72C-EBDD-4130-A906-E30FECC72662}" type="pres">
      <dgm:prSet presAssocID="{EA4DF186-E310-4965-8947-513BD9736F24}" presName="parTrans" presStyleLbl="sibTrans2D1" presStyleIdx="4" presStyleCnt="6" custScaleX="76451" custScaleY="88806" custLinFactNeighborX="-9396" custLinFactNeighborY="-10275"/>
      <dgm:spPr/>
      <dgm:t>
        <a:bodyPr/>
        <a:lstStyle/>
        <a:p>
          <a:endParaRPr lang="es-AR"/>
        </a:p>
      </dgm:t>
    </dgm:pt>
    <dgm:pt modelId="{FC552BE1-E3C3-4DE6-8B58-CE030DC80FC1}" type="pres">
      <dgm:prSet presAssocID="{EA4DF186-E310-4965-8947-513BD9736F24}" presName="connectorText" presStyleLbl="sibTrans2D1" presStyleIdx="4" presStyleCnt="6"/>
      <dgm:spPr/>
      <dgm:t>
        <a:bodyPr/>
        <a:lstStyle/>
        <a:p>
          <a:endParaRPr lang="es-AR"/>
        </a:p>
      </dgm:t>
    </dgm:pt>
    <dgm:pt modelId="{7A7B77DE-007B-49CE-8145-ABC0B4EF6BD7}" type="pres">
      <dgm:prSet presAssocID="{5DC90B37-BB49-4B0E-ABF8-3D3048EA11D4}" presName="node" presStyleLbl="node1" presStyleIdx="4" presStyleCnt="6" custScaleX="119884" custScaleY="103331" custRadScaleRad="109715" custRadScaleInc="-6401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968A5D5-43B1-41FB-8053-8881530A374D}" type="pres">
      <dgm:prSet presAssocID="{1EB2D365-547A-4F99-A54E-E2253A0B6252}" presName="parTrans" presStyleLbl="sibTrans2D1" presStyleIdx="5" presStyleCnt="6" custAng="20079388" custScaleX="28636" custScaleY="103312" custLinFactY="100000" custLinFactNeighborX="33586" custLinFactNeighborY="147147"/>
      <dgm:spPr/>
      <dgm:t>
        <a:bodyPr/>
        <a:lstStyle/>
        <a:p>
          <a:endParaRPr lang="es-AR"/>
        </a:p>
      </dgm:t>
    </dgm:pt>
    <dgm:pt modelId="{0EF8F0B1-26E4-4DB8-A7FD-490D5F6BF93B}" type="pres">
      <dgm:prSet presAssocID="{1EB2D365-547A-4F99-A54E-E2253A0B6252}" presName="connectorText" presStyleLbl="sibTrans2D1" presStyleIdx="5" presStyleCnt="6"/>
      <dgm:spPr/>
      <dgm:t>
        <a:bodyPr/>
        <a:lstStyle/>
        <a:p>
          <a:endParaRPr lang="es-AR"/>
        </a:p>
      </dgm:t>
    </dgm:pt>
    <dgm:pt modelId="{99D952AA-0604-43A1-BF0C-5DAED230B4D6}" type="pres">
      <dgm:prSet presAssocID="{4F4FD26F-D2BD-4F5F-B6BE-72FA59D82E4D}" presName="node" presStyleLbl="node1" presStyleIdx="5" presStyleCnt="6" custScaleX="192831" custScaleY="125823" custRadScaleRad="129732" custRadScaleInc="-55133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D0E2DB5-8A2B-4796-BBFA-903D970BD732}" type="presOf" srcId="{EA4DF186-E310-4965-8947-513BD9736F24}" destId="{596FA72C-EBDD-4130-A906-E30FECC72662}" srcOrd="0" destOrd="0" presId="urn:microsoft.com/office/officeart/2005/8/layout/radial5"/>
    <dgm:cxn modelId="{293F36BA-C7D4-41FB-B752-CED186926420}" srcId="{8235C6F8-E1DE-4A8C-99FC-366BB7EC2EF1}" destId="{4FC90836-9E6F-4EB7-8772-B01D563F4A3C}" srcOrd="2" destOrd="0" parTransId="{7810FA75-2746-4BA3-B5B0-52881EF0493F}" sibTransId="{527E0134-5370-45FA-BE02-4333DA9D8CB5}"/>
    <dgm:cxn modelId="{330D83C0-7CB9-4C6B-A9B6-394BAF1B1F79}" srcId="{8235C6F8-E1DE-4A8C-99FC-366BB7EC2EF1}" destId="{92FCC7BF-8E10-4907-B1A5-02F36B19DAB6}" srcOrd="0" destOrd="0" parTransId="{1F84CD28-8C75-4B9D-8CDF-4AFB5953AFC4}" sibTransId="{473FB660-B50E-4D1A-919B-BB82A4254D12}"/>
    <dgm:cxn modelId="{DDD1C5D4-B83A-4191-B8C0-D5C57C8B476E}" type="presOf" srcId="{EA4DF186-E310-4965-8947-513BD9736F24}" destId="{FC552BE1-E3C3-4DE6-8B58-CE030DC80FC1}" srcOrd="1" destOrd="0" presId="urn:microsoft.com/office/officeart/2005/8/layout/radial5"/>
    <dgm:cxn modelId="{DF4B067D-0F98-450B-8E44-7AB00156D0C4}" type="presOf" srcId="{92FCC7BF-8E10-4907-B1A5-02F36B19DAB6}" destId="{FF732397-2B7D-40BB-A271-DC0E14C8365E}" srcOrd="0" destOrd="0" presId="urn:microsoft.com/office/officeart/2005/8/layout/radial5"/>
    <dgm:cxn modelId="{E3561BF4-EF54-4148-B78C-73D92FE117E4}" srcId="{8235C6F8-E1DE-4A8C-99FC-366BB7EC2EF1}" destId="{5DC90B37-BB49-4B0E-ABF8-3D3048EA11D4}" srcOrd="4" destOrd="0" parTransId="{EA4DF186-E310-4965-8947-513BD9736F24}" sibTransId="{4734A6A7-455E-4B5B-98AF-9EEEEB226834}"/>
    <dgm:cxn modelId="{FA178623-9AC9-4420-A89A-1729440EE0C7}" type="presOf" srcId="{5DC90B37-BB49-4B0E-ABF8-3D3048EA11D4}" destId="{7A7B77DE-007B-49CE-8145-ABC0B4EF6BD7}" srcOrd="0" destOrd="0" presId="urn:microsoft.com/office/officeart/2005/8/layout/radial5"/>
    <dgm:cxn modelId="{C55422C8-0E62-4F9A-B4D7-C0EDFFEA2BCD}" type="presOf" srcId="{8235C6F8-E1DE-4A8C-99FC-366BB7EC2EF1}" destId="{9DB67B87-E935-4E50-B844-9B9765C700A8}" srcOrd="0" destOrd="0" presId="urn:microsoft.com/office/officeart/2005/8/layout/radial5"/>
    <dgm:cxn modelId="{10C2EADB-D0F7-43EF-91C9-5BD99158626D}" type="presOf" srcId="{7810FA75-2746-4BA3-B5B0-52881EF0493F}" destId="{024D4DD9-43E0-4C5A-A029-C0805722AB9F}" srcOrd="0" destOrd="0" presId="urn:microsoft.com/office/officeart/2005/8/layout/radial5"/>
    <dgm:cxn modelId="{0498FD9D-A501-494A-8528-2533F08B6DD1}" type="presOf" srcId="{7810FA75-2746-4BA3-B5B0-52881EF0493F}" destId="{C91B64E3-4F64-4F9B-99B0-54E15B64E347}" srcOrd="1" destOrd="0" presId="urn:microsoft.com/office/officeart/2005/8/layout/radial5"/>
    <dgm:cxn modelId="{F7F30B89-4363-49CD-9B9B-15654CC78275}" type="presOf" srcId="{9761B672-386E-4088-A556-3402ED21BD28}" destId="{45BC13F2-B9FA-464B-8DCA-D3F136E668AD}" srcOrd="0" destOrd="0" presId="urn:microsoft.com/office/officeart/2005/8/layout/radial5"/>
    <dgm:cxn modelId="{D41F1DB8-AF0F-47AC-A4A4-2960CEF04726}" type="presOf" srcId="{BDBB96C3-841D-4981-AE4E-FC563D0DE8EE}" destId="{72649DBF-F5A4-4429-A182-30E0C5C4E5AE}" srcOrd="0" destOrd="0" presId="urn:microsoft.com/office/officeart/2005/8/layout/radial5"/>
    <dgm:cxn modelId="{B1D91F48-CCBA-4276-BF4D-9DDC88F30577}" srcId="{8235C6F8-E1DE-4A8C-99FC-366BB7EC2EF1}" destId="{23686486-E021-4345-A1C3-CC991522D2BA}" srcOrd="3" destOrd="0" parTransId="{BFD4D2F6-12E3-4EF2-8615-CE0377094D21}" sibTransId="{CAA06834-3B54-4B07-9734-29D203C07A9A}"/>
    <dgm:cxn modelId="{8FD94C95-C9B5-4968-9F12-67756398AABE}" type="presOf" srcId="{23686486-E021-4345-A1C3-CC991522D2BA}" destId="{0A132CEE-7B41-47E1-B97E-2F56E3623094}" srcOrd="0" destOrd="0" presId="urn:microsoft.com/office/officeart/2005/8/layout/radial5"/>
    <dgm:cxn modelId="{67C1DD2B-1462-484E-927C-F0A87DD86EF0}" type="presOf" srcId="{1F84CD28-8C75-4B9D-8CDF-4AFB5953AFC4}" destId="{F44EA34C-6207-4631-A37B-43BF06C2FB8F}" srcOrd="1" destOrd="0" presId="urn:microsoft.com/office/officeart/2005/8/layout/radial5"/>
    <dgm:cxn modelId="{5EC0CDCC-CF6A-4C05-AA02-078299F1A6CF}" srcId="{8235C6F8-E1DE-4A8C-99FC-366BB7EC2EF1}" destId="{BDBB96C3-841D-4981-AE4E-FC563D0DE8EE}" srcOrd="1" destOrd="0" parTransId="{9761B672-386E-4088-A556-3402ED21BD28}" sibTransId="{EB2269ED-B06C-48F0-A840-80D8D2B175F0}"/>
    <dgm:cxn modelId="{3C013200-8682-4978-898D-EB2414FE79A8}" srcId="{C1FB1E44-2973-4B4C-AFDB-53C103CDAC12}" destId="{8235C6F8-E1DE-4A8C-99FC-366BB7EC2EF1}" srcOrd="0" destOrd="0" parTransId="{D244A165-D597-4215-B296-FC9A81F08A48}" sibTransId="{77D002EB-57E3-42BD-9A9E-FB41C39266A5}"/>
    <dgm:cxn modelId="{577BA151-97C2-4458-854C-DA157D346ABD}" type="presOf" srcId="{4FC90836-9E6F-4EB7-8772-B01D563F4A3C}" destId="{669FD4EE-EE79-49DC-8B7B-BD7C63F43D3C}" srcOrd="0" destOrd="0" presId="urn:microsoft.com/office/officeart/2005/8/layout/radial5"/>
    <dgm:cxn modelId="{05FD229E-F099-4BC4-BC4B-7A7D651F5443}" type="presOf" srcId="{4F4FD26F-D2BD-4F5F-B6BE-72FA59D82E4D}" destId="{99D952AA-0604-43A1-BF0C-5DAED230B4D6}" srcOrd="0" destOrd="0" presId="urn:microsoft.com/office/officeart/2005/8/layout/radial5"/>
    <dgm:cxn modelId="{4BC01BDC-B289-49E9-8FFE-2195B2A435EB}" type="presOf" srcId="{BFD4D2F6-12E3-4EF2-8615-CE0377094D21}" destId="{0134931F-AA5E-4F72-B359-912064A8B008}" srcOrd="0" destOrd="0" presId="urn:microsoft.com/office/officeart/2005/8/layout/radial5"/>
    <dgm:cxn modelId="{8CB4C68E-C78C-4A40-9FBE-EC14D6E1CE63}" type="presOf" srcId="{BFD4D2F6-12E3-4EF2-8615-CE0377094D21}" destId="{26880519-2BAE-4757-A281-48ED21B839C1}" srcOrd="1" destOrd="0" presId="urn:microsoft.com/office/officeart/2005/8/layout/radial5"/>
    <dgm:cxn modelId="{17A68A2D-8B4D-4FE9-95BE-94D685103FA2}" type="presOf" srcId="{1EB2D365-547A-4F99-A54E-E2253A0B6252}" destId="{0EF8F0B1-26E4-4DB8-A7FD-490D5F6BF93B}" srcOrd="1" destOrd="0" presId="urn:microsoft.com/office/officeart/2005/8/layout/radial5"/>
    <dgm:cxn modelId="{196F4999-860B-43EA-AB67-0E451BDC1B1A}" type="presOf" srcId="{1F84CD28-8C75-4B9D-8CDF-4AFB5953AFC4}" destId="{DC8D5594-D612-47CD-A659-89908E0713EE}" srcOrd="0" destOrd="0" presId="urn:microsoft.com/office/officeart/2005/8/layout/radial5"/>
    <dgm:cxn modelId="{AA38DCEF-5286-4CEE-AEA0-3F8ED5DA1478}" srcId="{8235C6F8-E1DE-4A8C-99FC-366BB7EC2EF1}" destId="{4F4FD26F-D2BD-4F5F-B6BE-72FA59D82E4D}" srcOrd="5" destOrd="0" parTransId="{1EB2D365-547A-4F99-A54E-E2253A0B6252}" sibTransId="{CFB2E95D-639B-4566-B6FA-9F78F6878403}"/>
    <dgm:cxn modelId="{857EE418-66E9-401E-9B4E-6B8E19DBFA95}" type="presOf" srcId="{1EB2D365-547A-4F99-A54E-E2253A0B6252}" destId="{6968A5D5-43B1-41FB-8053-8881530A374D}" srcOrd="0" destOrd="0" presId="urn:microsoft.com/office/officeart/2005/8/layout/radial5"/>
    <dgm:cxn modelId="{CF0586B5-BADC-41B3-A67A-912439D64027}" type="presOf" srcId="{C1FB1E44-2973-4B4C-AFDB-53C103CDAC12}" destId="{C2BD6871-0452-46B1-B851-DEA9486A5984}" srcOrd="0" destOrd="0" presId="urn:microsoft.com/office/officeart/2005/8/layout/radial5"/>
    <dgm:cxn modelId="{1F9856F0-783F-4CC8-82CE-E372D62EB253}" type="presOf" srcId="{9761B672-386E-4088-A556-3402ED21BD28}" destId="{B25F9817-EC1C-4F4B-88A1-0D3D95A32354}" srcOrd="1" destOrd="0" presId="urn:microsoft.com/office/officeart/2005/8/layout/radial5"/>
    <dgm:cxn modelId="{DC913BB7-7A87-47F9-A511-C9D1097CFDE6}" type="presParOf" srcId="{C2BD6871-0452-46B1-B851-DEA9486A5984}" destId="{9DB67B87-E935-4E50-B844-9B9765C700A8}" srcOrd="0" destOrd="0" presId="urn:microsoft.com/office/officeart/2005/8/layout/radial5"/>
    <dgm:cxn modelId="{EEA8FF45-E26C-466B-ACF5-1F1C950D454E}" type="presParOf" srcId="{C2BD6871-0452-46B1-B851-DEA9486A5984}" destId="{DC8D5594-D612-47CD-A659-89908E0713EE}" srcOrd="1" destOrd="0" presId="urn:microsoft.com/office/officeart/2005/8/layout/radial5"/>
    <dgm:cxn modelId="{2A0392C0-3883-4F94-AD74-804B06008924}" type="presParOf" srcId="{DC8D5594-D612-47CD-A659-89908E0713EE}" destId="{F44EA34C-6207-4631-A37B-43BF06C2FB8F}" srcOrd="0" destOrd="0" presId="urn:microsoft.com/office/officeart/2005/8/layout/radial5"/>
    <dgm:cxn modelId="{B095F7C3-7401-4C00-ACEE-7810FF14DE7C}" type="presParOf" srcId="{C2BD6871-0452-46B1-B851-DEA9486A5984}" destId="{FF732397-2B7D-40BB-A271-DC0E14C8365E}" srcOrd="2" destOrd="0" presId="urn:microsoft.com/office/officeart/2005/8/layout/radial5"/>
    <dgm:cxn modelId="{F2049E8D-6238-4CCB-922A-44B32FAE28D2}" type="presParOf" srcId="{C2BD6871-0452-46B1-B851-DEA9486A5984}" destId="{45BC13F2-B9FA-464B-8DCA-D3F136E668AD}" srcOrd="3" destOrd="0" presId="urn:microsoft.com/office/officeart/2005/8/layout/radial5"/>
    <dgm:cxn modelId="{C4A0C866-8FE1-4DD5-8CDD-1FEEBC569394}" type="presParOf" srcId="{45BC13F2-B9FA-464B-8DCA-D3F136E668AD}" destId="{B25F9817-EC1C-4F4B-88A1-0D3D95A32354}" srcOrd="0" destOrd="0" presId="urn:microsoft.com/office/officeart/2005/8/layout/radial5"/>
    <dgm:cxn modelId="{CC2BEF49-0AF0-4353-8080-D8FA5E7852E3}" type="presParOf" srcId="{C2BD6871-0452-46B1-B851-DEA9486A5984}" destId="{72649DBF-F5A4-4429-A182-30E0C5C4E5AE}" srcOrd="4" destOrd="0" presId="urn:microsoft.com/office/officeart/2005/8/layout/radial5"/>
    <dgm:cxn modelId="{44069770-8607-480A-BE06-D52535DE3254}" type="presParOf" srcId="{C2BD6871-0452-46B1-B851-DEA9486A5984}" destId="{024D4DD9-43E0-4C5A-A029-C0805722AB9F}" srcOrd="5" destOrd="0" presId="urn:microsoft.com/office/officeart/2005/8/layout/radial5"/>
    <dgm:cxn modelId="{5634225B-97F0-4BFA-8C70-70DB061DEBED}" type="presParOf" srcId="{024D4DD9-43E0-4C5A-A029-C0805722AB9F}" destId="{C91B64E3-4F64-4F9B-99B0-54E15B64E347}" srcOrd="0" destOrd="0" presId="urn:microsoft.com/office/officeart/2005/8/layout/radial5"/>
    <dgm:cxn modelId="{4034D216-3905-48D4-8A07-5EA9703BF2EE}" type="presParOf" srcId="{C2BD6871-0452-46B1-B851-DEA9486A5984}" destId="{669FD4EE-EE79-49DC-8B7B-BD7C63F43D3C}" srcOrd="6" destOrd="0" presId="urn:microsoft.com/office/officeart/2005/8/layout/radial5"/>
    <dgm:cxn modelId="{DBDE0880-21F4-4C69-87BC-8421707FF797}" type="presParOf" srcId="{C2BD6871-0452-46B1-B851-DEA9486A5984}" destId="{0134931F-AA5E-4F72-B359-912064A8B008}" srcOrd="7" destOrd="0" presId="urn:microsoft.com/office/officeart/2005/8/layout/radial5"/>
    <dgm:cxn modelId="{DEF093DE-501F-4777-9562-26C2FF79C7EE}" type="presParOf" srcId="{0134931F-AA5E-4F72-B359-912064A8B008}" destId="{26880519-2BAE-4757-A281-48ED21B839C1}" srcOrd="0" destOrd="0" presId="urn:microsoft.com/office/officeart/2005/8/layout/radial5"/>
    <dgm:cxn modelId="{1CD46090-7CCF-418B-AE27-BE3A04655813}" type="presParOf" srcId="{C2BD6871-0452-46B1-B851-DEA9486A5984}" destId="{0A132CEE-7B41-47E1-B97E-2F56E3623094}" srcOrd="8" destOrd="0" presId="urn:microsoft.com/office/officeart/2005/8/layout/radial5"/>
    <dgm:cxn modelId="{3DA9C425-512A-456C-BB6D-789033AF7828}" type="presParOf" srcId="{C2BD6871-0452-46B1-B851-DEA9486A5984}" destId="{596FA72C-EBDD-4130-A906-E30FECC72662}" srcOrd="9" destOrd="0" presId="urn:microsoft.com/office/officeart/2005/8/layout/radial5"/>
    <dgm:cxn modelId="{1E9D7D56-265D-4B9D-AFEC-E81F0CF12E3B}" type="presParOf" srcId="{596FA72C-EBDD-4130-A906-E30FECC72662}" destId="{FC552BE1-E3C3-4DE6-8B58-CE030DC80FC1}" srcOrd="0" destOrd="0" presId="urn:microsoft.com/office/officeart/2005/8/layout/radial5"/>
    <dgm:cxn modelId="{584E1B09-DEB1-4504-80DC-CE9A5747180F}" type="presParOf" srcId="{C2BD6871-0452-46B1-B851-DEA9486A5984}" destId="{7A7B77DE-007B-49CE-8145-ABC0B4EF6BD7}" srcOrd="10" destOrd="0" presId="urn:microsoft.com/office/officeart/2005/8/layout/radial5"/>
    <dgm:cxn modelId="{CF0514F5-F1FE-4789-8737-777DD3FA720F}" type="presParOf" srcId="{C2BD6871-0452-46B1-B851-DEA9486A5984}" destId="{6968A5D5-43B1-41FB-8053-8881530A374D}" srcOrd="11" destOrd="0" presId="urn:microsoft.com/office/officeart/2005/8/layout/radial5"/>
    <dgm:cxn modelId="{79FCD24F-9CA4-47A1-A5EF-0DE0A832C4D6}" type="presParOf" srcId="{6968A5D5-43B1-41FB-8053-8881530A374D}" destId="{0EF8F0B1-26E4-4DB8-A7FD-490D5F6BF93B}" srcOrd="0" destOrd="0" presId="urn:microsoft.com/office/officeart/2005/8/layout/radial5"/>
    <dgm:cxn modelId="{3B9F4829-6C21-4A7B-B20C-C2FCAD95B9D5}" type="presParOf" srcId="{C2BD6871-0452-46B1-B851-DEA9486A5984}" destId="{99D952AA-0604-43A1-BF0C-5DAED230B4D6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B67B87-E935-4E50-B844-9B9765C700A8}">
      <dsp:nvSpPr>
        <dsp:cNvPr id="0" name=""/>
        <dsp:cNvSpPr/>
      </dsp:nvSpPr>
      <dsp:spPr>
        <a:xfrm>
          <a:off x="492737" y="2120012"/>
          <a:ext cx="1680892" cy="16808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kern="1200" smtClean="0">
              <a:latin typeface="Calibri"/>
              <a:ea typeface="+mn-ea"/>
              <a:cs typeface="+mn-cs"/>
            </a:rPr>
            <a:t>MARCO TEÓRICO</a:t>
          </a:r>
          <a:endParaRPr lang="es-AR" sz="2400" b="1" kern="1200">
            <a:latin typeface="Calibri"/>
            <a:ea typeface="+mn-ea"/>
            <a:cs typeface="+mn-cs"/>
          </a:endParaRPr>
        </a:p>
      </dsp:txBody>
      <dsp:txXfrm>
        <a:off x="738898" y="2366173"/>
        <a:ext cx="1188570" cy="1188570"/>
      </dsp:txXfrm>
    </dsp:sp>
    <dsp:sp modelId="{DC8D5594-D612-47CD-A659-89908E0713EE}">
      <dsp:nvSpPr>
        <dsp:cNvPr id="0" name=""/>
        <dsp:cNvSpPr/>
      </dsp:nvSpPr>
      <dsp:spPr>
        <a:xfrm>
          <a:off x="4169859" y="630709"/>
          <a:ext cx="618803" cy="59589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169859" y="749887"/>
        <a:ext cx="440035" cy="357536"/>
      </dsp:txXfrm>
    </dsp:sp>
    <dsp:sp modelId="{FF732397-2B7D-40BB-A271-DC0E14C8365E}">
      <dsp:nvSpPr>
        <dsp:cNvPr id="0" name=""/>
        <dsp:cNvSpPr/>
      </dsp:nvSpPr>
      <dsp:spPr>
        <a:xfrm>
          <a:off x="5053942" y="-5"/>
          <a:ext cx="3073506" cy="191917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504047" y="281052"/>
        <a:ext cx="2173296" cy="1357061"/>
      </dsp:txXfrm>
    </dsp:sp>
    <dsp:sp modelId="{45BC13F2-B9FA-464B-8DCA-D3F136E668AD}">
      <dsp:nvSpPr>
        <dsp:cNvPr id="0" name=""/>
        <dsp:cNvSpPr/>
      </dsp:nvSpPr>
      <dsp:spPr>
        <a:xfrm rot="18569832">
          <a:off x="1903305" y="1707857"/>
          <a:ext cx="433513" cy="59589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926972" y="1877213"/>
        <a:ext cx="303459" cy="357536"/>
      </dsp:txXfrm>
    </dsp:sp>
    <dsp:sp modelId="{72649DBF-F5A4-4429-A182-30E0C5C4E5AE}">
      <dsp:nvSpPr>
        <dsp:cNvPr id="0" name=""/>
        <dsp:cNvSpPr/>
      </dsp:nvSpPr>
      <dsp:spPr>
        <a:xfrm>
          <a:off x="1985933" y="56639"/>
          <a:ext cx="1995835" cy="180239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RESEÑA DE LAS </a:t>
          </a:r>
          <a:r>
            <a:rPr lang="es-AR" sz="1800" b="1" kern="1200" dirty="0" err="1" smtClean="0">
              <a:solidFill>
                <a:schemeClr val="tx1"/>
              </a:solidFill>
              <a:latin typeface="Calibri"/>
              <a:ea typeface="+mn-ea"/>
              <a:cs typeface="+mn-cs"/>
            </a:rPr>
            <a:t>UTIs</a:t>
          </a:r>
          <a:endParaRPr lang="es-AR" sz="18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2278216" y="320594"/>
        <a:ext cx="1411269" cy="1274488"/>
      </dsp:txXfrm>
    </dsp:sp>
    <dsp:sp modelId="{024D4DD9-43E0-4C5A-A029-C0805722AB9F}">
      <dsp:nvSpPr>
        <dsp:cNvPr id="0" name=""/>
        <dsp:cNvSpPr/>
      </dsp:nvSpPr>
      <dsp:spPr>
        <a:xfrm rot="21483344">
          <a:off x="4962777" y="2883673"/>
          <a:ext cx="556355" cy="59589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962825" y="3005682"/>
        <a:ext cx="389449" cy="357536"/>
      </dsp:txXfrm>
    </dsp:sp>
    <dsp:sp modelId="{669FD4EE-EE79-49DC-8B7B-BD7C63F43D3C}">
      <dsp:nvSpPr>
        <dsp:cNvPr id="0" name=""/>
        <dsp:cNvSpPr/>
      </dsp:nvSpPr>
      <dsp:spPr>
        <a:xfrm>
          <a:off x="5597415" y="2120572"/>
          <a:ext cx="2594181" cy="212209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977324" y="2431345"/>
        <a:ext cx="1834363" cy="1500548"/>
      </dsp:txXfrm>
    </dsp:sp>
    <dsp:sp modelId="{0134931F-AA5E-4F72-B359-912064A8B008}">
      <dsp:nvSpPr>
        <dsp:cNvPr id="0" name=""/>
        <dsp:cNvSpPr/>
      </dsp:nvSpPr>
      <dsp:spPr>
        <a:xfrm rot="311449">
          <a:off x="2242741" y="2758855"/>
          <a:ext cx="467807" cy="4444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243014" y="2841706"/>
        <a:ext cx="334484" cy="266646"/>
      </dsp:txXfrm>
    </dsp:sp>
    <dsp:sp modelId="{0A132CEE-7B41-47E1-B97E-2F56E3623094}">
      <dsp:nvSpPr>
        <dsp:cNvPr id="0" name=""/>
        <dsp:cNvSpPr/>
      </dsp:nvSpPr>
      <dsp:spPr>
        <a:xfrm>
          <a:off x="2801712" y="2305308"/>
          <a:ext cx="1931899" cy="175262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ROL DE ENFERMERÍA</a:t>
          </a:r>
          <a:endParaRPr lang="es-AR" sz="18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3084632" y="2561974"/>
        <a:ext cx="1366059" cy="1239291"/>
      </dsp:txXfrm>
    </dsp:sp>
    <dsp:sp modelId="{596FA72C-EBDD-4130-A906-E30FECC72662}">
      <dsp:nvSpPr>
        <dsp:cNvPr id="0" name=""/>
        <dsp:cNvSpPr/>
      </dsp:nvSpPr>
      <dsp:spPr>
        <a:xfrm rot="3652945">
          <a:off x="1725193" y="3807126"/>
          <a:ext cx="419103" cy="529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757468" y="3858042"/>
        <a:ext cx="293372" cy="317513"/>
      </dsp:txXfrm>
    </dsp:sp>
    <dsp:sp modelId="{7A7B77DE-007B-49CE-8145-ABC0B4EF6BD7}">
      <dsp:nvSpPr>
        <dsp:cNvPr id="0" name=""/>
        <dsp:cNvSpPr/>
      </dsp:nvSpPr>
      <dsp:spPr>
        <a:xfrm>
          <a:off x="1649579" y="4509114"/>
          <a:ext cx="2101115" cy="181100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INCLUSIÓN DE LA FAMILIA EN LOS CUIDADOS</a:t>
          </a:r>
          <a:endParaRPr lang="es-AR" sz="17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1957280" y="4774329"/>
        <a:ext cx="1485713" cy="1280573"/>
      </dsp:txXfrm>
    </dsp:sp>
    <dsp:sp modelId="{6968A5D5-43B1-41FB-8053-8881530A374D}">
      <dsp:nvSpPr>
        <dsp:cNvPr id="0" name=""/>
        <dsp:cNvSpPr/>
      </dsp:nvSpPr>
      <dsp:spPr>
        <a:xfrm rot="26998">
          <a:off x="4051716" y="5259485"/>
          <a:ext cx="552612" cy="61562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051719" y="5381960"/>
        <a:ext cx="386828" cy="369376"/>
      </dsp:txXfrm>
    </dsp:sp>
    <dsp:sp modelId="{99D952AA-0604-43A1-BF0C-5DAED230B4D6}">
      <dsp:nvSpPr>
        <dsp:cNvPr id="0" name=""/>
        <dsp:cNvSpPr/>
      </dsp:nvSpPr>
      <dsp:spPr>
        <a:xfrm>
          <a:off x="5036334" y="4464156"/>
          <a:ext cx="3379602" cy="220520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 El </a:t>
          </a:r>
          <a:r>
            <a:rPr lang="es-AR" sz="1500" b="1" kern="1200" dirty="0" err="1" smtClean="0">
              <a:solidFill>
                <a:schemeClr val="tx1"/>
              </a:solidFill>
              <a:latin typeface="Calibri"/>
              <a:ea typeface="+mn-ea"/>
              <a:cs typeface="+mn-cs"/>
            </a:rPr>
            <a:t>pte</a:t>
          </a:r>
          <a:r>
            <a:rPr lang="es-AR" sz="15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 necesita del contacto de otro ser humano.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- 70% presentan ansiedad y 35% depresión.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-Desean participar de os cuidados.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-Necesidad recíproca</a:t>
          </a:r>
          <a:r>
            <a:rPr lang="es-AR" sz="14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. </a:t>
          </a:r>
          <a:endParaRPr lang="es-A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5531265" y="4787101"/>
        <a:ext cx="2389740" cy="1559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86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486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DA71D-CF4F-489A-B069-C52297F8ADB7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522365"/>
            <a:ext cx="3077739" cy="4486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8522365"/>
            <a:ext cx="3077739" cy="4486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A04B-0A36-4EA4-9B74-4B3631420A6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7577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B1F26E-420A-47FC-AD69-618A17C57799}" type="datetimeFigureOut">
              <a:rPr lang="es-AR" smtClean="0"/>
              <a:t>27/06/2018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D7FB4C-1EFB-4F0E-9444-73D151641711}" type="slidenum">
              <a:rPr lang="es-AR" smtClean="0"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21370" y="2564904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s-AR" sz="2400" dirty="0" smtClean="0"/>
              <a:t>TESINA</a:t>
            </a:r>
            <a:br>
              <a:rPr lang="es-AR" sz="2400" dirty="0" smtClean="0"/>
            </a:br>
            <a:r>
              <a:rPr lang="es-AR" sz="2400" dirty="0" smtClean="0"/>
              <a:t>TEMA: “HUMANIZACIÓN EN LA ATENCIÓN A FAMILIARES Y PACIENTES DE TERAPIA INTENSIVA”</a:t>
            </a:r>
            <a:endParaRPr lang="es-AR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595914"/>
            <a:ext cx="7406640" cy="1752600"/>
          </a:xfrm>
        </p:spPr>
        <p:txBody>
          <a:bodyPr/>
          <a:lstStyle/>
          <a:p>
            <a:pPr algn="ctr"/>
            <a:r>
              <a:rPr lang="es-AR" dirty="0"/>
              <a:t>Autores</a:t>
            </a:r>
            <a:r>
              <a:rPr lang="es-AR" dirty="0" smtClean="0"/>
              <a:t>: </a:t>
            </a:r>
            <a:endParaRPr lang="es-AR" dirty="0"/>
          </a:p>
          <a:p>
            <a:pPr algn="r"/>
            <a:r>
              <a:rPr lang="es-AR" dirty="0"/>
              <a:t>Vicencio </a:t>
            </a:r>
            <a:r>
              <a:rPr lang="es-AR" dirty="0" err="1" smtClean="0"/>
              <a:t>Sisterna</a:t>
            </a:r>
            <a:r>
              <a:rPr lang="es-AR" dirty="0" smtClean="0"/>
              <a:t>, </a:t>
            </a:r>
            <a:r>
              <a:rPr lang="es-AR" dirty="0"/>
              <a:t>María del Valle</a:t>
            </a:r>
          </a:p>
          <a:p>
            <a:pPr algn="r"/>
            <a:r>
              <a:rPr lang="es-AR" dirty="0"/>
              <a:t>Carrasco, Verónica Betania</a:t>
            </a:r>
          </a:p>
          <a:p>
            <a:pPr algn="r"/>
            <a:endParaRPr lang="es-AR" dirty="0"/>
          </a:p>
        </p:txBody>
      </p:sp>
      <p:pic>
        <p:nvPicPr>
          <p:cNvPr id="4" name="3 Imagen" descr="http://fcm.uncuyo.edu.ar/images/logofcm201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1846"/>
            <a:ext cx="37211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2320" y="332656"/>
            <a:ext cx="1075690" cy="101219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331640" y="134484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/>
              <a:t>Escuela de Enfermería</a:t>
            </a:r>
          </a:p>
          <a:p>
            <a:r>
              <a:rPr lang="es-AR" dirty="0"/>
              <a:t>Ciclo de Licenciatura en Enfermería</a:t>
            </a:r>
          </a:p>
          <a:p>
            <a:r>
              <a:rPr lang="es-AR" dirty="0"/>
              <a:t>Sede: Facultad de Ciencias Médicas</a:t>
            </a:r>
          </a:p>
        </p:txBody>
      </p:sp>
    </p:spTree>
    <p:extLst>
      <p:ext uri="{BB962C8B-B14F-4D97-AF65-F5344CB8AC3E}">
        <p14:creationId xmlns:p14="http://schemas.microsoft.com/office/powerpoint/2010/main" val="28818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16632"/>
            <a:ext cx="538863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690727639"/>
              </p:ext>
            </p:extLst>
          </p:nvPr>
        </p:nvGraphicFramePr>
        <p:xfrm>
          <a:off x="2987824" y="3220193"/>
          <a:ext cx="5975087" cy="3470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19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98080" cy="1143000"/>
          </a:xfrm>
        </p:spPr>
        <p:txBody>
          <a:bodyPr/>
          <a:lstStyle/>
          <a:p>
            <a:pPr algn="ctr"/>
            <a:r>
              <a:rPr lang="es-AR" dirty="0" smtClean="0"/>
              <a:t>COCLUSIONES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1475656" y="1700808"/>
            <a:ext cx="69847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PACIENTES Y FAMILIARES DEMUESTRAN SU SATISFACCIÓN A LOS CUIDADOS RECIBIDOS, AÚN ASÍ EL PERSONAL DE ENFERMERÍA DEMUESTRA FALTA DE INTERÉS DE COMPROMISO Y SOIDARIDAD PARA CON LA FAMILIA Y EL PACIENTE.</a:t>
            </a:r>
          </a:p>
          <a:p>
            <a:pPr algn="just">
              <a:lnSpc>
                <a:spcPct val="150000"/>
              </a:lnSpc>
            </a:pPr>
            <a:r>
              <a:rPr lang="es-A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FALTA DE HUMANIZACIÓN NO SE COMPENSA CON LOS SABERES TEÓRICOS CIENTÍFICOS Y TÉCNICOS.</a:t>
            </a:r>
          </a:p>
          <a:p>
            <a:pPr algn="just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1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98080" cy="1143000"/>
          </a:xfrm>
        </p:spPr>
        <p:txBody>
          <a:bodyPr/>
          <a:lstStyle/>
          <a:p>
            <a:pPr algn="ctr"/>
            <a:r>
              <a:rPr lang="es-AR" dirty="0" smtClean="0"/>
              <a:t>SUGERENCIAS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412776"/>
            <a:ext cx="7708392" cy="5040560"/>
          </a:xfrm>
        </p:spPr>
        <p:txBody>
          <a:bodyPr>
            <a:normAutofit/>
          </a:bodyPr>
          <a:lstStyle/>
          <a:p>
            <a:pPr algn="just"/>
            <a:r>
              <a:rPr lang="es-AR" sz="1800" dirty="0" smtClean="0"/>
              <a:t>QUE LOS PROFESIONALES CULTIVEN HABILIDADES COMUNICATIVAS.</a:t>
            </a:r>
          </a:p>
          <a:p>
            <a:pPr algn="just"/>
            <a:r>
              <a:rPr lang="es-AR" sz="1800" dirty="0" smtClean="0"/>
              <a:t>PROPORCIONAR APOYO FÍSICO Y EMOCIONAL AL PACIENTE Y SU FAMILIA.</a:t>
            </a:r>
          </a:p>
          <a:p>
            <a:pPr algn="just"/>
            <a:r>
              <a:rPr lang="es-AR" sz="1800" dirty="0" smtClean="0"/>
              <a:t>PROTOCOLO ASISTENCIAL DE HORARIO DE VISITAS FLEXIBILIZADO.</a:t>
            </a:r>
          </a:p>
          <a:p>
            <a:pPr algn="just"/>
            <a:r>
              <a:rPr lang="es-AR" sz="1800" dirty="0" smtClean="0"/>
              <a:t>REALIZAR CONTÍNUAMENTE UNA VALORACIÓN DE DISCONFORT DEL PACIENTE.</a:t>
            </a:r>
          </a:p>
          <a:p>
            <a:pPr algn="just"/>
            <a:r>
              <a:rPr lang="es-AR" sz="1800" dirty="0" smtClean="0"/>
              <a:t>FACILITAR MEDIOS DE ENTRETENIMIENTO.</a:t>
            </a:r>
          </a:p>
          <a:p>
            <a:pPr algn="just"/>
            <a:r>
              <a:rPr lang="es-AR" sz="1800" dirty="0" smtClean="0"/>
              <a:t>PROPORCIONAR LA DEAMBULACIÓN CONTROLADA Y LA UTIIZACIÓN DE SANITARIOS.</a:t>
            </a:r>
          </a:p>
          <a:p>
            <a:pPr algn="just"/>
            <a:r>
              <a:rPr lang="es-AR" sz="1800" dirty="0" smtClean="0"/>
              <a:t>REGULAR EL USO DE TELEFONÍA MÓVIL.</a:t>
            </a:r>
          </a:p>
          <a:p>
            <a:pPr algn="just"/>
            <a:r>
              <a:rPr lang="es-AR" sz="1800" dirty="0" smtClean="0"/>
              <a:t>ELABORAR UN PROCEDIMIENTO QUE CONTEMPLE LA PARTICIPACIÓN DE LA FAMILIA.</a:t>
            </a:r>
          </a:p>
          <a:p>
            <a:pPr algn="just"/>
            <a:r>
              <a:rPr lang="es-AR" sz="1800" dirty="0" smtClean="0"/>
              <a:t>DISPONIBILIDAD DE LUZ NATURAL.</a:t>
            </a:r>
          </a:p>
          <a:p>
            <a:pPr algn="just"/>
            <a:r>
              <a:rPr lang="es-AR" sz="1800" dirty="0" smtClean="0"/>
              <a:t>REALIZAR ACTIVIDADES FORMATIVAS PARA LOS PROFESIONALES DEL SERVICIO.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1352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548680"/>
            <a:ext cx="7498080" cy="5616624"/>
          </a:xfrm>
        </p:spPr>
        <p:txBody>
          <a:bodyPr>
            <a:noAutofit/>
          </a:bodyPr>
          <a:lstStyle/>
          <a:p>
            <a:pPr algn="ctr"/>
            <a:r>
              <a:rPr lang="es-AR" sz="2400" b="1" dirty="0" smtClean="0"/>
              <a:t>INTRODUCCIÓN</a:t>
            </a:r>
            <a:r>
              <a:rPr lang="es-AR" sz="2800" b="1" dirty="0" smtClean="0"/>
              <a:t>: </a:t>
            </a:r>
            <a:br>
              <a:rPr lang="es-AR" sz="2800" b="1" dirty="0" smtClean="0"/>
            </a:b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dirty="0" smtClean="0"/>
              <a:t>La </a:t>
            </a:r>
            <a:r>
              <a:rPr lang="es-AR" sz="2800" dirty="0"/>
              <a:t>presente investigación se refiere a la calidad de atención brindada por los profesionales de enfermería del servicio de Terapia Intensiva y la satisfacción de los pacientes y familiares que ingresan a dicho servicio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s-AR" sz="2400" smtClean="0"/>
              <a:t/>
            </a:r>
            <a:br>
              <a:rPr lang="es-AR" sz="2400" smtClean="0"/>
            </a:b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19891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498080" cy="4680520"/>
          </a:xfrm>
        </p:spPr>
        <p:txBody>
          <a:bodyPr>
            <a:noAutofit/>
          </a:bodyPr>
          <a:lstStyle/>
          <a:p>
            <a:pPr algn="ctr"/>
            <a:r>
              <a:rPr lang="es-AR" sz="2800" b="1" dirty="0" smtClean="0">
                <a:solidFill>
                  <a:srgbClr val="212745">
                    <a:satMod val="130000"/>
                  </a:srgbClr>
                </a:solidFill>
              </a:rPr>
              <a:t>Planteo </a:t>
            </a:r>
            <a:r>
              <a:rPr lang="es-AR" sz="2800" b="1" dirty="0">
                <a:solidFill>
                  <a:srgbClr val="212745">
                    <a:satMod val="130000"/>
                  </a:srgbClr>
                </a:solidFill>
              </a:rPr>
              <a:t>del Problema: </a:t>
            </a:r>
            <a:r>
              <a:rPr lang="es-AR" sz="2800" b="1" dirty="0" smtClean="0">
                <a:solidFill>
                  <a:srgbClr val="212745">
                    <a:satMod val="130000"/>
                  </a:srgbClr>
                </a:solidFill>
              </a:rPr>
              <a:t/>
            </a:r>
            <a:br>
              <a:rPr lang="es-AR" sz="2800" b="1" dirty="0" smtClean="0">
                <a:solidFill>
                  <a:srgbClr val="212745">
                    <a:satMod val="130000"/>
                  </a:srgbClr>
                </a:solidFill>
              </a:rPr>
            </a:br>
            <a:r>
              <a:rPr lang="es-AR" sz="2800" b="1" dirty="0" smtClean="0">
                <a:solidFill>
                  <a:srgbClr val="212745">
                    <a:satMod val="130000"/>
                  </a:srgbClr>
                </a:solidFill>
              </a:rPr>
              <a:t/>
            </a:r>
            <a:br>
              <a:rPr lang="es-AR" sz="2800" b="1" dirty="0" smtClean="0">
                <a:solidFill>
                  <a:srgbClr val="212745">
                    <a:satMod val="130000"/>
                  </a:srgbClr>
                </a:solidFill>
              </a:rPr>
            </a:br>
            <a:r>
              <a:rPr lang="es-AR" sz="2800" dirty="0" smtClean="0">
                <a:solidFill>
                  <a:srgbClr val="212745">
                    <a:satMod val="130000"/>
                  </a:srgbClr>
                </a:solidFill>
                <a:effectLst/>
              </a:rPr>
              <a:t>¿ </a:t>
            </a:r>
            <a:r>
              <a:rPr lang="es-AR" sz="2800" dirty="0">
                <a:solidFill>
                  <a:srgbClr val="212745">
                    <a:satMod val="130000"/>
                  </a:srgbClr>
                </a:solidFill>
                <a:effectLst/>
              </a:rPr>
              <a:t>Qué grado de atención humanizada consideran recibir los familiares y los pacientes de parte de los profesionales de enfermería que prestan sus servicios en el Servicio de Terapia Intensiva del Hospital Malargüe? </a:t>
            </a:r>
            <a:r>
              <a:rPr lang="es-AR" sz="2800" dirty="0" smtClean="0">
                <a:solidFill>
                  <a:srgbClr val="212745">
                    <a:satMod val="130000"/>
                  </a:srgbClr>
                </a:solidFill>
              </a:rPr>
              <a:t/>
            </a:r>
            <a:br>
              <a:rPr lang="es-AR" sz="2800" dirty="0" smtClean="0">
                <a:solidFill>
                  <a:srgbClr val="212745">
                    <a:satMod val="130000"/>
                  </a:srgbClr>
                </a:solidFill>
              </a:rPr>
            </a:br>
            <a:r>
              <a:rPr lang="es-AR" sz="2800" dirty="0" smtClean="0">
                <a:solidFill>
                  <a:srgbClr val="212745">
                    <a:satMod val="130000"/>
                  </a:srgbClr>
                </a:solidFill>
              </a:rPr>
              <a:t/>
            </a:r>
            <a:br>
              <a:rPr lang="es-AR" sz="2800" dirty="0" smtClean="0">
                <a:solidFill>
                  <a:srgbClr val="212745">
                    <a:satMod val="130000"/>
                  </a:srgbClr>
                </a:solidFill>
              </a:rPr>
            </a:b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081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956376" cy="2016224"/>
          </a:xfrm>
        </p:spPr>
        <p:txBody>
          <a:bodyPr>
            <a:noAutofit/>
          </a:bodyPr>
          <a:lstStyle/>
          <a:p>
            <a:pPr lvl="0"/>
            <a:r>
              <a:rPr lang="es-AR" sz="2400" b="1" dirty="0">
                <a:effectLst/>
              </a:rPr>
              <a:t>OBJETIVO </a:t>
            </a:r>
            <a:r>
              <a:rPr lang="es-AR" sz="2400" b="1" dirty="0" smtClean="0">
                <a:effectLst/>
              </a:rPr>
              <a:t>GENERAL</a:t>
            </a:r>
            <a:r>
              <a:rPr lang="es-AR" sz="2400" dirty="0">
                <a:effectLst/>
              </a:rPr>
              <a:t/>
            </a:r>
            <a:br>
              <a:rPr lang="es-AR" sz="2400" dirty="0">
                <a:effectLst/>
              </a:rPr>
            </a:br>
            <a:r>
              <a:rPr lang="es-AR" sz="2400" dirty="0">
                <a:effectLst/>
              </a:rPr>
              <a:t>Medir el grado de satisfacción que reciben los familiares y los pacientes de parte de los profesionales de enfermería del Servicio de Terapia Intensiva del Hospital Malargüe.</a:t>
            </a:r>
            <a:r>
              <a:rPr lang="es-AR" sz="2400" b="1" dirty="0">
                <a:effectLst/>
              </a:rPr>
              <a:t> </a:t>
            </a:r>
            <a:r>
              <a:rPr lang="es-AR" sz="2400" b="1" dirty="0" smtClean="0">
                <a:effectLst/>
              </a:rPr>
              <a:t/>
            </a:r>
            <a:br>
              <a:rPr lang="es-AR" sz="2400" b="1" dirty="0" smtClean="0">
                <a:effectLst/>
              </a:rPr>
            </a:br>
            <a:r>
              <a:rPr lang="es-AR" sz="2400" b="1" dirty="0" smtClean="0">
                <a:effectLst/>
              </a:rPr>
              <a:t/>
            </a:r>
            <a:br>
              <a:rPr lang="es-AR" sz="2400" b="1" dirty="0" smtClean="0">
                <a:effectLst/>
              </a:rPr>
            </a:br>
            <a:r>
              <a:rPr lang="es-AR" sz="2400" b="1" dirty="0" smtClean="0">
                <a:effectLst/>
              </a:rPr>
              <a:t>OBJETIVOS ESPECÍFICOS</a:t>
            </a:r>
            <a:r>
              <a:rPr lang="es-AR" sz="2400" dirty="0">
                <a:effectLst/>
              </a:rPr>
              <a:t/>
            </a:r>
            <a:br>
              <a:rPr lang="es-AR" sz="2400" dirty="0">
                <a:effectLst/>
              </a:rPr>
            </a:br>
            <a:endParaRPr lang="es-AR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204864"/>
            <a:ext cx="8074144" cy="4800600"/>
          </a:xfrm>
        </p:spPr>
        <p:txBody>
          <a:bodyPr>
            <a:normAutofit lnSpcReduction="10000"/>
          </a:bodyPr>
          <a:lstStyle/>
          <a:p>
            <a:pPr lvl="0"/>
            <a:r>
              <a:rPr lang="es-AR" sz="2800" dirty="0"/>
              <a:t>Identificar qué tipo de comunicación existe entre los familiares y pacientes con los profesionales de </a:t>
            </a:r>
            <a:r>
              <a:rPr lang="es-AR" sz="2800" dirty="0" smtClean="0"/>
              <a:t>enfermería.</a:t>
            </a:r>
            <a:endParaRPr lang="es-AR" sz="2800" dirty="0"/>
          </a:p>
          <a:p>
            <a:pPr lvl="0"/>
            <a:r>
              <a:rPr lang="es-AR" sz="2800" dirty="0"/>
              <a:t>Describir los aspectos negativos y/o normativas que limitan una buena atención por parte de los profesionales de </a:t>
            </a:r>
            <a:r>
              <a:rPr lang="es-AR" sz="2800" dirty="0" smtClean="0"/>
              <a:t>enfermería.</a:t>
            </a:r>
            <a:endParaRPr lang="es-AR" sz="2800" dirty="0"/>
          </a:p>
          <a:p>
            <a:pPr lvl="0"/>
            <a:r>
              <a:rPr lang="es-AR" sz="2800" dirty="0"/>
              <a:t>Indagar sobre la opinión que tienen los profesionales de enfermería del Servicio de Terapia Intensiva en cuanto a brindar una Atención Humanizada.</a:t>
            </a:r>
          </a:p>
          <a:p>
            <a:pPr lvl="0"/>
            <a:r>
              <a:rPr lang="es-AR" sz="2800" dirty="0"/>
              <a:t>Caracterizar la población de estudio.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2014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756421134"/>
              </p:ext>
            </p:extLst>
          </p:nvPr>
        </p:nvGraphicFramePr>
        <p:xfrm>
          <a:off x="618172" y="0"/>
          <a:ext cx="8525828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156176" y="299695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6190511" y="2497542"/>
            <a:ext cx="260322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AR" sz="1500" b="1" dirty="0">
                <a:effectLst/>
                <a:latin typeface="Calibri"/>
                <a:ea typeface="Calibri"/>
                <a:cs typeface="Times New Roman"/>
              </a:rPr>
              <a:t>PRINCIPIOS: Éticos, conocimientos científicos, destrezas y calidad humana(valores), preservar la dignidad del </a:t>
            </a:r>
            <a:r>
              <a:rPr lang="es-AR" sz="1500" b="1" dirty="0" smtClean="0">
                <a:effectLst/>
                <a:latin typeface="Calibri"/>
                <a:ea typeface="Calibri"/>
                <a:cs typeface="Times New Roman"/>
              </a:rPr>
              <a:t>otro.</a:t>
            </a:r>
            <a:endParaRPr lang="es-AR" sz="15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949298" y="404664"/>
            <a:ext cx="2790019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Calibri"/>
              <a:buChar char="-"/>
            </a:pPr>
            <a:r>
              <a:rPr lang="es-AR" b="1" dirty="0">
                <a:latin typeface="Calibri"/>
                <a:ea typeface="Calibri"/>
                <a:cs typeface="Times New Roman"/>
              </a:rPr>
              <a:t>Florence N.(1854-1856)</a:t>
            </a:r>
            <a:endParaRPr lang="es-AR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Calibri"/>
              <a:buChar char="-"/>
            </a:pPr>
            <a:r>
              <a:rPr lang="es-AR" b="1" dirty="0">
                <a:latin typeface="Calibri"/>
                <a:ea typeface="Calibri"/>
                <a:cs typeface="Times New Roman"/>
              </a:rPr>
              <a:t>SSA</a:t>
            </a:r>
            <a:endParaRPr lang="es-AR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es-AR" b="1" dirty="0">
                <a:latin typeface="Calibri"/>
                <a:ea typeface="Calibri"/>
                <a:cs typeface="Times New Roman"/>
              </a:rPr>
              <a:t>RRHH</a:t>
            </a:r>
            <a:endParaRPr lang="es-AR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529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498080" cy="5602634"/>
          </a:xfrm>
        </p:spPr>
        <p:txBody>
          <a:bodyPr>
            <a:normAutofit/>
          </a:bodyPr>
          <a:lstStyle/>
          <a:p>
            <a:pPr algn="ctr"/>
            <a:r>
              <a:rPr lang="es-AR" sz="2400" b="1" dirty="0" smtClean="0">
                <a:effectLst/>
              </a:rPr>
              <a:t>DISEÑO METODOLÓGICO</a:t>
            </a:r>
            <a:r>
              <a:rPr lang="es-AR" sz="1800" b="1" dirty="0" smtClean="0">
                <a:effectLst/>
              </a:rPr>
              <a:t/>
            </a:r>
            <a:br>
              <a:rPr lang="es-AR" sz="1800" b="1" dirty="0" smtClean="0">
                <a:effectLst/>
              </a:rPr>
            </a:br>
            <a:r>
              <a:rPr lang="es-AR" sz="1800" dirty="0">
                <a:effectLst/>
              </a:rPr>
              <a:t/>
            </a:r>
            <a:br>
              <a:rPr lang="es-AR" sz="1800" dirty="0">
                <a:effectLst/>
              </a:rPr>
            </a:br>
            <a:r>
              <a:rPr lang="es-AR" sz="1800" dirty="0">
                <a:effectLst/>
              </a:rPr>
              <a:t>VISUALIZACION DEL ALCANCE DEL ESTUDIO: </a:t>
            </a:r>
            <a:r>
              <a:rPr lang="es-AR" sz="1800" dirty="0" smtClean="0">
                <a:effectLst/>
              </a:rPr>
              <a:t/>
            </a:r>
            <a:br>
              <a:rPr lang="es-AR" sz="1800" dirty="0" smtClean="0">
                <a:effectLst/>
              </a:rPr>
            </a:br>
            <a:r>
              <a:rPr lang="es-AR" sz="1800" dirty="0" smtClean="0">
                <a:effectLst/>
              </a:rPr>
              <a:t>CUANTI-CUALITATIVO.</a:t>
            </a:r>
            <a:br>
              <a:rPr lang="es-AR" sz="1800" dirty="0" smtClean="0">
                <a:effectLst/>
              </a:rPr>
            </a:br>
            <a:r>
              <a:rPr lang="es-AR" sz="1800" dirty="0">
                <a:effectLst/>
              </a:rPr>
              <a:t/>
            </a:r>
            <a:br>
              <a:rPr lang="es-AR" sz="1800" dirty="0">
                <a:effectLst/>
              </a:rPr>
            </a:br>
            <a:r>
              <a:rPr lang="es-AR" sz="1800" dirty="0">
                <a:effectLst/>
              </a:rPr>
              <a:t>ELABORACIÓN DE LA HIPÓTESIS</a:t>
            </a:r>
            <a:r>
              <a:rPr lang="es-AR" sz="1800" dirty="0" smtClean="0">
                <a:effectLst/>
              </a:rPr>
              <a:t>:</a:t>
            </a:r>
            <a:r>
              <a:rPr lang="es-AR" sz="1800" dirty="0">
                <a:effectLst/>
              </a:rPr>
              <a:t/>
            </a:r>
            <a:br>
              <a:rPr lang="es-AR" sz="1800" dirty="0">
                <a:effectLst/>
              </a:rPr>
            </a:br>
            <a:r>
              <a:rPr lang="es-AR" sz="1800" dirty="0">
                <a:effectLst/>
              </a:rPr>
              <a:t>“En el Servicio de Terapia Intensiva del Hospital Malargüe, se brinda Atención Humanizada a los Pacientes y Familiares que ingresan a dicho servicio, porque es una terapia considerada “chica”, ya que solo cuenta con cuatro camas</a:t>
            </a:r>
            <a:r>
              <a:rPr lang="es-AR" sz="1800" dirty="0" smtClean="0">
                <a:effectLst/>
              </a:rPr>
              <a:t>.”</a:t>
            </a:r>
            <a:br>
              <a:rPr lang="es-AR" sz="1800" dirty="0" smtClean="0">
                <a:effectLst/>
              </a:rPr>
            </a:br>
            <a:r>
              <a:rPr lang="es-AR" sz="1800" dirty="0">
                <a:effectLst/>
              </a:rPr>
              <a:t/>
            </a:r>
            <a:br>
              <a:rPr lang="es-AR" sz="1800" dirty="0">
                <a:effectLst/>
              </a:rPr>
            </a:br>
            <a:r>
              <a:rPr lang="es-AR" sz="1800" dirty="0">
                <a:effectLst/>
              </a:rPr>
              <a:t>DISEÑO DE LA INVESTIGACIÓN: </a:t>
            </a:r>
            <a:br>
              <a:rPr lang="es-AR" sz="1800" dirty="0">
                <a:effectLst/>
              </a:rPr>
            </a:br>
            <a:r>
              <a:rPr lang="es-AR" sz="1800" dirty="0">
                <a:effectLst/>
              </a:rPr>
              <a:t>No Experimental, Transversal Correlacional-Causal.</a:t>
            </a:r>
            <a:br>
              <a:rPr lang="es-AR" sz="1800" dirty="0">
                <a:effectLst/>
              </a:rPr>
            </a:br>
            <a:r>
              <a:rPr lang="es-AR" sz="1600" dirty="0" smtClean="0">
                <a:effectLst/>
              </a:rPr>
              <a:t/>
            </a:r>
            <a:br>
              <a:rPr lang="es-AR" sz="1600" dirty="0" smtClean="0">
                <a:effectLst/>
              </a:rPr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867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498080" cy="4090466"/>
          </a:xfrm>
        </p:spPr>
        <p:txBody>
          <a:bodyPr>
            <a:noAutofit/>
          </a:bodyPr>
          <a:lstStyle/>
          <a:p>
            <a:pPr algn="ctr"/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>DEFINICIÓN Y SELECCIÓN DE MUESTRA:</a:t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>Unidad de Análisis: Familiares de pacientes que ingresaron al Servicio de Terapia Intensiva del Hospital Malargüe, durante los meses de Julio a Octubre del año 2017.</a:t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/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>MUESTRA</a:t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>Probabilística por Conglomerada/Racimo.</a:t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/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>FUENTES: Los datos se obtendrán de personas y observaciones.</a:t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>Las fuentes son los familiares de los pacientes ingresados al Servicio de Terapia Intensiva y los profesionales de enfermería que cumplen sus funciones en dicho servicio.</a:t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/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  <a:t>MÉTODO DE RECOLECCIÓN DE DATOS: Se realizará mediante encuestas, entrevistas y observaciones.</a:t>
            </a:r>
            <a:br>
              <a:rPr lang="es-AR" sz="1800" dirty="0">
                <a:solidFill>
                  <a:srgbClr val="212745">
                    <a:satMod val="130000"/>
                  </a:srgbClr>
                </a:solidFill>
                <a:effectLst/>
              </a:rPr>
            </a:b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135652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65700402"/>
              </p:ext>
            </p:extLst>
          </p:nvPr>
        </p:nvGraphicFramePr>
        <p:xfrm>
          <a:off x="4355976" y="2996952"/>
          <a:ext cx="453650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560699310"/>
              </p:ext>
            </p:extLst>
          </p:nvPr>
        </p:nvGraphicFramePr>
        <p:xfrm>
          <a:off x="1259632" y="8184"/>
          <a:ext cx="5308600" cy="298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49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374058409"/>
              </p:ext>
            </p:extLst>
          </p:nvPr>
        </p:nvGraphicFramePr>
        <p:xfrm>
          <a:off x="1043608" y="188640"/>
          <a:ext cx="599567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343536263"/>
              </p:ext>
            </p:extLst>
          </p:nvPr>
        </p:nvGraphicFramePr>
        <p:xfrm>
          <a:off x="3851920" y="3284984"/>
          <a:ext cx="5288260" cy="3303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729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C3260C"/>
      </a:accent6>
      <a:hlink>
        <a:srgbClr val="56C7AA"/>
      </a:hlink>
      <a:folHlink>
        <a:srgbClr val="59A8D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1202</TotalTime>
  <Words>370</Words>
  <Application>Microsoft Office PowerPoint</Application>
  <PresentationFormat>Presentación en pantalla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Solsticio</vt:lpstr>
      <vt:lpstr>TESINA TEMA: “HUMANIZACIÓN EN LA ATENCIÓN A FAMILIARES Y PACIENTES DE TERAPIA INTENSIVA”</vt:lpstr>
      <vt:lpstr>INTRODUCCIÓN:   La presente investigación se refiere a la calidad de atención brindada por los profesionales de enfermería del servicio de Terapia Intensiva y la satisfacción de los pacientes y familiares que ingresan a dicho servicio.  </vt:lpstr>
      <vt:lpstr>Planteo del Problema:   ¿ Qué grado de atención humanizada consideran recibir los familiares y los pacientes de parte de los profesionales de enfermería que prestan sus servicios en el Servicio de Terapia Intensiva del Hospital Malargüe?   </vt:lpstr>
      <vt:lpstr>OBJETIVO GENERAL Medir el grado de satisfacción que reciben los familiares y los pacientes de parte de los profesionales de enfermería del Servicio de Terapia Intensiva del Hospital Malargüe.   OBJETIVOS ESPECÍFICOS </vt:lpstr>
      <vt:lpstr>Presentación de PowerPoint</vt:lpstr>
      <vt:lpstr>DISEÑO METODOLÓGICO  VISUALIZACION DEL ALCANCE DEL ESTUDIO:  CUANTI-CUALITATIVO.  ELABORACIÓN DE LA HIPÓTESIS: “En el Servicio de Terapia Intensiva del Hospital Malargüe, se brinda Atención Humanizada a los Pacientes y Familiares que ingresan a dicho servicio, porque es una terapia considerada “chica”, ya que solo cuenta con cuatro camas.”  DISEÑO DE LA INVESTIGACIÓN:  No Experimental, Transversal Correlacional-Causal.  </vt:lpstr>
      <vt:lpstr>DEFINICIÓN Y SELECCIÓN DE MUESTRA: Unidad de Análisis: Familiares de pacientes que ingresaron al Servicio de Terapia Intensiva del Hospital Malargüe, durante los meses de Julio a Octubre del año 2017.  MUESTRA Probabilística por Conglomerada/Racimo.  FUENTES: Los datos se obtendrán de personas y observaciones. Las fuentes son los familiares de los pacientes ingresados al Servicio de Terapia Intensiva y los profesionales de enfermería que cumplen sus funciones en dicho servicio.  MÉTODO DE RECOLECCIÓN DE DATOS: Se realizará mediante encuestas, entrevistas y observaciones. </vt:lpstr>
      <vt:lpstr>Presentación de PowerPoint</vt:lpstr>
      <vt:lpstr>Presentación de PowerPoint</vt:lpstr>
      <vt:lpstr>Presentación de PowerPoint</vt:lpstr>
      <vt:lpstr>COCLUSIONES</vt:lpstr>
      <vt:lpstr>SUGERENCIAS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TESINA TEMA: “HUMANIZACIÓN EN LA ATENCIÓN A FAMILIARES Y PACIENTES DE TERAPIA INTENSIVA”</dc:title>
  <dc:creator>Betania</dc:creator>
  <cp:lastModifiedBy>Betania</cp:lastModifiedBy>
  <cp:revision>16</cp:revision>
  <cp:lastPrinted>2018-06-27T23:11:37Z</cp:lastPrinted>
  <dcterms:created xsi:type="dcterms:W3CDTF">2018-06-12T22:39:27Z</dcterms:created>
  <dcterms:modified xsi:type="dcterms:W3CDTF">2018-06-28T14:40:38Z</dcterms:modified>
</cp:coreProperties>
</file>