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9" r:id="rId11"/>
    <p:sldId id="275" r:id="rId12"/>
    <p:sldId id="270" r:id="rId13"/>
    <p:sldId id="272" r:id="rId14"/>
    <p:sldId id="273" r:id="rId15"/>
    <p:sldId id="274" r:id="rId1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18" autoAdjust="0"/>
  </p:normalViewPr>
  <p:slideViewPr>
    <p:cSldViewPr>
      <p:cViewPr varScale="1">
        <p:scale>
          <a:sx n="70" d="100"/>
          <a:sy n="70" d="100"/>
        </p:scale>
        <p:origin x="136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sp>
        <p:nvSpPr>
          <p:cNvPr id="19" name="18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8" name="7 Marcador de pie de página"/>
          <p:cNvSpPr>
            <a:spLocks noGrp="1"/>
          </p:cNvSpPr>
          <p:nvPr>
            <p:ph type="ftr" sz="quarter" idx="11"/>
          </p:nvPr>
        </p:nvSpPr>
        <p:spPr/>
        <p:txBody>
          <a:bodyPr/>
          <a:lstStyle/>
          <a:p>
            <a:endParaRPr lang="es-AR"/>
          </a:p>
        </p:txBody>
      </p:sp>
      <p:sp>
        <p:nvSpPr>
          <p:cNvPr id="11" name="10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AA106A7B-D3AC-4503-ACB3-2A0B203B2572}" type="datetimeFigureOut">
              <a:rPr lang="es-AR" smtClean="0"/>
              <a:pPr/>
              <a:t>19/02/2019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8183C6CB-A879-44F1-ABAC-D38F4D0C3C0C}" type="slidenum">
              <a:rPr lang="es-AR" smtClean="0"/>
              <a:pPr/>
              <a:t>‹Nº›</a:t>
            </a:fld>
            <a:endParaRPr lang="es-AR"/>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p>
            <a:r>
              <a:rPr kumimoji="0" lang="es-ES"/>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A106A7B-D3AC-4503-ACB3-2A0B203B2572}" type="datetimeFigureOut">
              <a:rPr lang="es-AR" smtClean="0"/>
              <a:pPr/>
              <a:t>19/02/2019</a:t>
            </a:fld>
            <a:endParaRPr lang="es-AR"/>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AR"/>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183C6CB-A879-44F1-ABAC-D38F4D0C3C0C}"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22376" y="3685032"/>
            <a:ext cx="7772400" cy="1904208"/>
          </a:xfrm>
        </p:spPr>
        <p:txBody>
          <a:bodyPr>
            <a:noAutofit/>
          </a:bodyPr>
          <a:lstStyle/>
          <a:p>
            <a:endParaRPr lang="es-AR" sz="3200" dirty="0">
              <a:latin typeface="Arial" pitchFamily="34" charset="0"/>
              <a:cs typeface="Arial" pitchFamily="34" charset="0"/>
            </a:endParaRPr>
          </a:p>
          <a:p>
            <a:r>
              <a:rPr lang="es-AR" sz="3200" b="1" dirty="0">
                <a:solidFill>
                  <a:schemeClr val="tx1"/>
                </a:solidFill>
                <a:latin typeface="Arial" pitchFamily="34" charset="0"/>
                <a:cs typeface="Arial" pitchFamily="34" charset="0"/>
              </a:rPr>
              <a:t>“Como afrontar catástrofes o desastres desde el punto de vista enfermero</a:t>
            </a:r>
            <a:r>
              <a:rPr lang="es-AR" sz="3200" dirty="0"/>
              <a:t>”</a:t>
            </a:r>
          </a:p>
          <a:p>
            <a:r>
              <a:rPr lang="es-AR" sz="1800" dirty="0">
                <a:solidFill>
                  <a:schemeClr val="tx1"/>
                </a:solidFill>
                <a:latin typeface="Arial" pitchFamily="34" charset="0"/>
                <a:cs typeface="Arial" pitchFamily="34" charset="0"/>
              </a:rPr>
              <a:t>AUTORAS  :         Marchena Adriana</a:t>
            </a:r>
          </a:p>
          <a:p>
            <a:r>
              <a:rPr lang="es-AR" sz="1800" dirty="0">
                <a:solidFill>
                  <a:schemeClr val="tx1"/>
                </a:solidFill>
                <a:latin typeface="Arial" pitchFamily="34" charset="0"/>
                <a:cs typeface="Arial" pitchFamily="34" charset="0"/>
              </a:rPr>
              <a:t>   Rodríguez Milagritos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476672"/>
            <a:ext cx="4451776" cy="1862800"/>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08660" y="2060848"/>
            <a:ext cx="3735340" cy="184006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806603401"/>
              </p:ext>
            </p:extLst>
          </p:nvPr>
        </p:nvGraphicFramePr>
        <p:xfrm>
          <a:off x="5220072" y="1556792"/>
          <a:ext cx="3456384" cy="2520280"/>
        </p:xfrm>
        <a:graphic>
          <a:graphicData uri="http://schemas.openxmlformats.org/drawingml/2006/table">
            <a:tbl>
              <a:tblPr>
                <a:tableStyleId>{5C22544A-7EE6-4342-B048-85BDC9FD1C3A}</a:tableStyleId>
              </a:tblPr>
              <a:tblGrid>
                <a:gridCol w="1148755">
                  <a:extLst>
                    <a:ext uri="{9D8B030D-6E8A-4147-A177-3AD203B41FA5}">
                      <a16:colId xmlns:a16="http://schemas.microsoft.com/office/drawing/2014/main" xmlns="" val="20000"/>
                    </a:ext>
                  </a:extLst>
                </a:gridCol>
                <a:gridCol w="1148755">
                  <a:extLst>
                    <a:ext uri="{9D8B030D-6E8A-4147-A177-3AD203B41FA5}">
                      <a16:colId xmlns:a16="http://schemas.microsoft.com/office/drawing/2014/main" xmlns="" val="20001"/>
                    </a:ext>
                  </a:extLst>
                </a:gridCol>
                <a:gridCol w="1158874">
                  <a:extLst>
                    <a:ext uri="{9D8B030D-6E8A-4147-A177-3AD203B41FA5}">
                      <a16:colId xmlns:a16="http://schemas.microsoft.com/office/drawing/2014/main" xmlns="" val="20002"/>
                    </a:ext>
                  </a:extLst>
                </a:gridCol>
              </a:tblGrid>
              <a:tr h="1020305">
                <a:tc>
                  <a:txBody>
                    <a:bodyPr/>
                    <a:lstStyle/>
                    <a:p>
                      <a:pPr algn="ctr">
                        <a:lnSpc>
                          <a:spcPct val="115000"/>
                        </a:lnSpc>
                        <a:spcAft>
                          <a:spcPts val="0"/>
                        </a:spcAft>
                      </a:pPr>
                      <a:r>
                        <a:rPr lang="es-AR" sz="1100" dirty="0">
                          <a:effectLst/>
                        </a:rPr>
                        <a:t>Existencia de protocolo de emergencia</a:t>
                      </a:r>
                      <a:endParaRPr lang="es-AR" sz="1100" dirty="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Fa</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Fr</a:t>
                      </a:r>
                      <a:endParaRPr lang="es-AR" sz="1100">
                        <a:effectLst/>
                        <a:latin typeface="Calibri"/>
                        <a:ea typeface="Times New Roman"/>
                        <a:cs typeface="Calibri"/>
                      </a:endParaRPr>
                    </a:p>
                  </a:txBody>
                  <a:tcPr marL="68580" marR="68580" marT="0" marB="0"/>
                </a:tc>
                <a:extLst>
                  <a:ext uri="{0D108BD9-81ED-4DB2-BD59-A6C34878D82A}">
                    <a16:rowId xmlns:a16="http://schemas.microsoft.com/office/drawing/2014/main" xmlns="" val="10000"/>
                  </a:ext>
                </a:extLst>
              </a:tr>
              <a:tr h="482421">
                <a:tc>
                  <a:txBody>
                    <a:bodyPr/>
                    <a:lstStyle/>
                    <a:p>
                      <a:pPr algn="ctr">
                        <a:lnSpc>
                          <a:spcPct val="115000"/>
                        </a:lnSpc>
                        <a:spcAft>
                          <a:spcPts val="0"/>
                        </a:spcAft>
                      </a:pPr>
                      <a:r>
                        <a:rPr lang="es-AR" sz="1200">
                          <a:effectLst/>
                        </a:rPr>
                        <a:t>SI</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0</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0%</a:t>
                      </a:r>
                      <a:endParaRPr lang="es-AR" sz="1100">
                        <a:effectLst/>
                        <a:latin typeface="Calibri"/>
                        <a:ea typeface="Times New Roman"/>
                        <a:cs typeface="Calibri"/>
                      </a:endParaRPr>
                    </a:p>
                  </a:txBody>
                  <a:tcPr marL="68580" marR="68580" marT="0" marB="0"/>
                </a:tc>
                <a:extLst>
                  <a:ext uri="{0D108BD9-81ED-4DB2-BD59-A6C34878D82A}">
                    <a16:rowId xmlns:a16="http://schemas.microsoft.com/office/drawing/2014/main" xmlns="" val="10001"/>
                  </a:ext>
                </a:extLst>
              </a:tr>
              <a:tr h="508777">
                <a:tc>
                  <a:txBody>
                    <a:bodyPr/>
                    <a:lstStyle/>
                    <a:p>
                      <a:pPr algn="ctr">
                        <a:lnSpc>
                          <a:spcPct val="115000"/>
                        </a:lnSpc>
                        <a:spcAft>
                          <a:spcPts val="0"/>
                        </a:spcAft>
                      </a:pPr>
                      <a:r>
                        <a:rPr lang="es-AR" sz="1200">
                          <a:effectLst/>
                        </a:rPr>
                        <a:t>NO</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50</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100%</a:t>
                      </a:r>
                      <a:endParaRPr lang="es-AR" sz="1100">
                        <a:effectLst/>
                        <a:latin typeface="Calibri"/>
                        <a:ea typeface="Times New Roman"/>
                        <a:cs typeface="Calibri"/>
                      </a:endParaRPr>
                    </a:p>
                  </a:txBody>
                  <a:tcPr marL="68580" marR="68580" marT="0" marB="0"/>
                </a:tc>
                <a:extLst>
                  <a:ext uri="{0D108BD9-81ED-4DB2-BD59-A6C34878D82A}">
                    <a16:rowId xmlns:a16="http://schemas.microsoft.com/office/drawing/2014/main" xmlns="" val="10002"/>
                  </a:ext>
                </a:extLst>
              </a:tr>
              <a:tr h="508777">
                <a:tc>
                  <a:txBody>
                    <a:bodyPr/>
                    <a:lstStyle/>
                    <a:p>
                      <a:pPr algn="ctr">
                        <a:lnSpc>
                          <a:spcPct val="115000"/>
                        </a:lnSpc>
                        <a:spcAft>
                          <a:spcPts val="0"/>
                        </a:spcAft>
                      </a:pPr>
                      <a:r>
                        <a:rPr lang="es-AR" sz="1200">
                          <a:effectLst/>
                        </a:rPr>
                        <a:t>Total</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50</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dirty="0">
                          <a:effectLst/>
                        </a:rPr>
                        <a:t>100%</a:t>
                      </a:r>
                      <a:endParaRPr lang="es-AR" sz="1100" dirty="0">
                        <a:effectLst/>
                        <a:latin typeface="Calibri"/>
                        <a:ea typeface="Times New Roman"/>
                        <a:cs typeface="Calibri"/>
                      </a:endParaRPr>
                    </a:p>
                  </a:txBody>
                  <a:tcPr marL="68580" marR="68580" marT="0" marB="0"/>
                </a:tc>
                <a:extLst>
                  <a:ext uri="{0D108BD9-81ED-4DB2-BD59-A6C34878D82A}">
                    <a16:rowId xmlns:a16="http://schemas.microsoft.com/office/drawing/2014/main" xmlns="" val="10003"/>
                  </a:ext>
                </a:extLst>
              </a:tr>
            </a:tbl>
          </a:graphicData>
        </a:graphic>
      </p:graphicFrame>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6" name="5 Objeto"/>
          <p:cNvGraphicFramePr>
            <a:graphicFrameLocks noChangeAspect="1"/>
          </p:cNvGraphicFramePr>
          <p:nvPr>
            <p:extLst>
              <p:ext uri="{D42A27DB-BD31-4B8C-83A1-F6EECF244321}">
                <p14:modId xmlns:p14="http://schemas.microsoft.com/office/powerpoint/2010/main" val="2222091925"/>
              </p:ext>
            </p:extLst>
          </p:nvPr>
        </p:nvGraphicFramePr>
        <p:xfrm>
          <a:off x="539552" y="1556792"/>
          <a:ext cx="4644007" cy="2554982"/>
        </p:xfrm>
        <a:graphic>
          <a:graphicData uri="http://schemas.openxmlformats.org/presentationml/2006/ole">
            <mc:AlternateContent xmlns:mc="http://schemas.openxmlformats.org/markup-compatibility/2006">
              <mc:Choice xmlns:v="urn:schemas-microsoft-com:vml" Requires="v">
                <p:oleObj spid="_x0000_s1026" name="Gráfico" r:id="rId3" imgW="7644170" imgH="3064670" progId="MSGraph.Chart.8">
                  <p:embed/>
                </p:oleObj>
              </mc:Choice>
              <mc:Fallback>
                <p:oleObj name="Gráfico" r:id="rId3" imgW="7644170" imgH="3064670" progId="MSGraph.Chart.8">
                  <p:embed/>
                  <p:pic>
                    <p:nvPicPr>
                      <p:cNvPr id="6" name="5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556792"/>
                        <a:ext cx="4644007" cy="2554982"/>
                      </a:xfrm>
                      <a:prstGeom prst="rect">
                        <a:avLst/>
                      </a:prstGeom>
                      <a:solidFill>
                        <a:srgbClr val="FFFFFF"/>
                      </a:solidFill>
                    </p:spPr>
                  </p:pic>
                </p:oleObj>
              </mc:Fallback>
            </mc:AlternateContent>
          </a:graphicData>
        </a:graphic>
      </p:graphicFrame>
      <p:sp>
        <p:nvSpPr>
          <p:cNvPr id="7" name="6 Rectángulo"/>
          <p:cNvSpPr/>
          <p:nvPr/>
        </p:nvSpPr>
        <p:spPr>
          <a:xfrm>
            <a:off x="683568" y="764704"/>
            <a:ext cx="7560840" cy="369332"/>
          </a:xfrm>
          <a:prstGeom prst="rect">
            <a:avLst/>
          </a:prstGeom>
        </p:spPr>
        <p:txBody>
          <a:bodyPr wrap="square">
            <a:spAutoFit/>
          </a:bodyPr>
          <a:lstStyle/>
          <a:p>
            <a:r>
              <a:rPr lang="es-AR" b="1" dirty="0"/>
              <a:t>Titulo:</a:t>
            </a:r>
            <a:r>
              <a:rPr lang="es-AR" dirty="0"/>
              <a:t> Existencia de protocolo de emergencia.</a:t>
            </a:r>
          </a:p>
        </p:txBody>
      </p:sp>
      <p:sp>
        <p:nvSpPr>
          <p:cNvPr id="8" name="7 Rectángulo"/>
          <p:cNvSpPr/>
          <p:nvPr/>
        </p:nvSpPr>
        <p:spPr>
          <a:xfrm>
            <a:off x="650141" y="4940206"/>
            <a:ext cx="7776864" cy="584775"/>
          </a:xfrm>
          <a:prstGeom prst="rect">
            <a:avLst/>
          </a:prstGeom>
        </p:spPr>
        <p:txBody>
          <a:bodyPr wrap="square">
            <a:spAutoFit/>
          </a:bodyPr>
          <a:lstStyle/>
          <a:p>
            <a:r>
              <a:rPr lang="es-AR" sz="1600" b="1" dirty="0"/>
              <a:t>Comentario: </a:t>
            </a:r>
            <a:r>
              <a:rPr lang="es-AR" sz="1600" dirty="0"/>
              <a:t>El 100% de los enfermeros encuestados. Desconoce la existencia de algún protocolo de emergencia. </a:t>
            </a:r>
          </a:p>
        </p:txBody>
      </p:sp>
      <p:sp>
        <p:nvSpPr>
          <p:cNvPr id="9" name="8 CuadroTexto"/>
          <p:cNvSpPr txBox="1"/>
          <p:nvPr/>
        </p:nvSpPr>
        <p:spPr>
          <a:xfrm>
            <a:off x="764648" y="4275517"/>
            <a:ext cx="7632847" cy="587853"/>
          </a:xfrm>
          <a:prstGeom prst="rect">
            <a:avLst/>
          </a:prstGeom>
          <a:noFill/>
        </p:spPr>
        <p:txBody>
          <a:bodyPr wrap="square" rtlCol="0">
            <a:spAutoFit/>
          </a:bodyPr>
          <a:lstStyle/>
          <a:p>
            <a:pPr>
              <a:lnSpc>
                <a:spcPct val="115000"/>
              </a:lnSpc>
              <a:spcAft>
                <a:spcPts val="1000"/>
              </a:spcAft>
            </a:pPr>
            <a:r>
              <a:rPr lang="es-AR" sz="1400" b="1" dirty="0">
                <a:latin typeface="Arial"/>
                <a:ea typeface="Times New Roman"/>
                <a:cs typeface="Calibri"/>
              </a:rPr>
              <a:t>Fuente</a:t>
            </a:r>
            <a:r>
              <a:rPr lang="es-AR" sz="1400" dirty="0">
                <a:latin typeface="Arial"/>
                <a:ea typeface="Times New Roman"/>
                <a:cs typeface="Calibri"/>
              </a:rPr>
              <a:t>: Elaboración propia en base a datos obtenidos de encuesta realizada a los enfermeros del servicio   de  neonatología pabellón  Virgen de la Misericordia  Hospital  El Carmen</a:t>
            </a:r>
            <a:endParaRPr lang="es-AR" sz="1400" dirty="0">
              <a:effectLst/>
              <a:latin typeface="Calibri"/>
              <a:ea typeface="Times New Roman"/>
              <a:cs typeface="Calibri"/>
            </a:endParaRPr>
          </a:p>
        </p:txBody>
      </p:sp>
    </p:spTree>
    <p:extLst>
      <p:ext uri="{BB962C8B-B14F-4D97-AF65-F5344CB8AC3E}">
        <p14:creationId xmlns:p14="http://schemas.microsoft.com/office/powerpoint/2010/main" val="2976499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1B042F0C-1BFE-BC4D-85C2-1E17DA19D597}"/>
              </a:ext>
            </a:extLst>
          </p:cNvPr>
          <p:cNvPicPr/>
          <p:nvPr/>
        </p:nvPicPr>
        <p:blipFill>
          <a:blip r:embed="rId2">
            <a:extLst>
              <a:ext uri="{28A0092B-C50C-407E-A947-70E740481C1C}">
                <a14:useLocalDpi xmlns:a14="http://schemas.microsoft.com/office/drawing/2010/main" val="0"/>
              </a:ext>
            </a:extLst>
          </a:blip>
          <a:srcRect l="-2167" t="-8624" r="-2740" b="-8253"/>
          <a:stretch>
            <a:fillRect/>
          </a:stretch>
        </p:blipFill>
        <p:spPr bwMode="auto">
          <a:xfrm>
            <a:off x="484687" y="1648536"/>
            <a:ext cx="4389246" cy="2266737"/>
          </a:xfrm>
          <a:prstGeom prst="rect">
            <a:avLst/>
          </a:prstGeom>
          <a:solidFill>
            <a:srgbClr val="FFFFFF"/>
          </a:solidFill>
          <a:ln>
            <a:noFill/>
          </a:ln>
        </p:spPr>
      </p:pic>
      <p:graphicFrame>
        <p:nvGraphicFramePr>
          <p:cNvPr id="8" name="Tabla 7">
            <a:extLst>
              <a:ext uri="{FF2B5EF4-FFF2-40B4-BE49-F238E27FC236}">
                <a16:creationId xmlns:a16="http://schemas.microsoft.com/office/drawing/2014/main" xmlns="" id="{ED46DC7E-E369-FD4D-BD46-3D80924690CE}"/>
              </a:ext>
            </a:extLst>
          </p:cNvPr>
          <p:cNvGraphicFramePr/>
          <p:nvPr>
            <p:extLst>
              <p:ext uri="{D42A27DB-BD31-4B8C-83A1-F6EECF244321}">
                <p14:modId xmlns:p14="http://schemas.microsoft.com/office/powerpoint/2010/main" val="2961712900"/>
              </p:ext>
            </p:extLst>
          </p:nvPr>
        </p:nvGraphicFramePr>
        <p:xfrm>
          <a:off x="5142716" y="1741154"/>
          <a:ext cx="3377707" cy="2174119"/>
        </p:xfrm>
        <a:graphic>
          <a:graphicData uri="http://schemas.openxmlformats.org/drawingml/2006/table">
            <a:tbl>
              <a:tblPr>
                <a:tableStyleId>{5C22544A-7EE6-4342-B048-85BDC9FD1C3A}</a:tableStyleId>
              </a:tblPr>
              <a:tblGrid>
                <a:gridCol w="1122606">
                  <a:extLst>
                    <a:ext uri="{9D8B030D-6E8A-4147-A177-3AD203B41FA5}">
                      <a16:colId xmlns:a16="http://schemas.microsoft.com/office/drawing/2014/main" xmlns="" val="959503853"/>
                    </a:ext>
                  </a:extLst>
                </a:gridCol>
                <a:gridCol w="1122606">
                  <a:extLst>
                    <a:ext uri="{9D8B030D-6E8A-4147-A177-3AD203B41FA5}">
                      <a16:colId xmlns:a16="http://schemas.microsoft.com/office/drawing/2014/main" xmlns="" val="1085269633"/>
                    </a:ext>
                  </a:extLst>
                </a:gridCol>
                <a:gridCol w="1132495">
                  <a:extLst>
                    <a:ext uri="{9D8B030D-6E8A-4147-A177-3AD203B41FA5}">
                      <a16:colId xmlns:a16="http://schemas.microsoft.com/office/drawing/2014/main" xmlns="" val="3714078565"/>
                    </a:ext>
                  </a:extLst>
                </a:gridCol>
              </a:tblGrid>
              <a:tr h="880108">
                <a:tc>
                  <a:txBody>
                    <a:bodyPr/>
                    <a:lstStyle/>
                    <a:p>
                      <a:pPr marL="0" marR="0" algn="ctr">
                        <a:lnSpc>
                          <a:spcPct val="115000"/>
                        </a:lnSpc>
                        <a:spcBef>
                          <a:spcPts val="0"/>
                        </a:spcBef>
                        <a:spcAft>
                          <a:spcPts val="0"/>
                        </a:spcAft>
                      </a:pPr>
                      <a:r>
                        <a:rPr lang="es-AR" sz="1100">
                          <a:effectLst/>
                        </a:rPr>
                        <a:t>Conocimiento del uso de extinguidores</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lgn="ctr">
                        <a:lnSpc>
                          <a:spcPct val="115000"/>
                        </a:lnSpc>
                        <a:spcBef>
                          <a:spcPts val="0"/>
                        </a:spcBef>
                        <a:spcAft>
                          <a:spcPts val="0"/>
                        </a:spcAft>
                      </a:pPr>
                      <a:r>
                        <a:rPr lang="es-AR" sz="1200">
                          <a:effectLst/>
                        </a:rPr>
                        <a:t>Fa</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lgn="ctr">
                        <a:lnSpc>
                          <a:spcPct val="115000"/>
                        </a:lnSpc>
                        <a:spcBef>
                          <a:spcPts val="0"/>
                        </a:spcBef>
                        <a:spcAft>
                          <a:spcPts val="0"/>
                        </a:spcAft>
                      </a:pPr>
                      <a:r>
                        <a:rPr lang="es-AR" sz="1200">
                          <a:effectLst/>
                        </a:rPr>
                        <a:t>Fr</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xmlns="" val="1599011213"/>
                  </a:ext>
                </a:extLst>
              </a:tr>
              <a:tr h="416179">
                <a:tc>
                  <a:txBody>
                    <a:bodyPr/>
                    <a:lstStyle/>
                    <a:p>
                      <a:pPr marL="0" marR="0" algn="ctr">
                        <a:lnSpc>
                          <a:spcPct val="115000"/>
                        </a:lnSpc>
                        <a:spcBef>
                          <a:spcPts val="0"/>
                        </a:spcBef>
                        <a:spcAft>
                          <a:spcPts val="0"/>
                        </a:spcAft>
                      </a:pPr>
                      <a:r>
                        <a:rPr lang="es-AR" sz="1100">
                          <a:effectLst/>
                        </a:rPr>
                        <a:t>SI</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lgn="ctr">
                        <a:lnSpc>
                          <a:spcPct val="115000"/>
                        </a:lnSpc>
                        <a:spcBef>
                          <a:spcPts val="0"/>
                        </a:spcBef>
                        <a:spcAft>
                          <a:spcPts val="0"/>
                        </a:spcAft>
                      </a:pPr>
                      <a:r>
                        <a:rPr lang="es-AR" sz="1200">
                          <a:effectLst/>
                        </a:rPr>
                        <a:t>10</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lgn="ctr">
                        <a:lnSpc>
                          <a:spcPct val="115000"/>
                        </a:lnSpc>
                        <a:spcBef>
                          <a:spcPts val="0"/>
                        </a:spcBef>
                        <a:spcAft>
                          <a:spcPts val="0"/>
                        </a:spcAft>
                      </a:pPr>
                      <a:r>
                        <a:rPr lang="es-AR" sz="1200">
                          <a:effectLst/>
                        </a:rPr>
                        <a:t>20%</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xmlns="" val="253564350"/>
                  </a:ext>
                </a:extLst>
              </a:tr>
              <a:tr h="438916">
                <a:tc>
                  <a:txBody>
                    <a:bodyPr/>
                    <a:lstStyle/>
                    <a:p>
                      <a:pPr marL="0" marR="0" algn="ctr">
                        <a:lnSpc>
                          <a:spcPct val="115000"/>
                        </a:lnSpc>
                        <a:spcBef>
                          <a:spcPts val="0"/>
                        </a:spcBef>
                        <a:spcAft>
                          <a:spcPts val="0"/>
                        </a:spcAft>
                      </a:pPr>
                      <a:r>
                        <a:rPr lang="es-AR" sz="1200">
                          <a:effectLst/>
                        </a:rPr>
                        <a:t>NO</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lgn="ctr">
                        <a:lnSpc>
                          <a:spcPct val="115000"/>
                        </a:lnSpc>
                        <a:spcBef>
                          <a:spcPts val="0"/>
                        </a:spcBef>
                        <a:spcAft>
                          <a:spcPts val="0"/>
                        </a:spcAft>
                      </a:pPr>
                      <a:r>
                        <a:rPr lang="es-AR" sz="1200">
                          <a:effectLst/>
                        </a:rPr>
                        <a:t>40</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lgn="ctr">
                        <a:lnSpc>
                          <a:spcPct val="115000"/>
                        </a:lnSpc>
                        <a:spcBef>
                          <a:spcPts val="0"/>
                        </a:spcBef>
                        <a:spcAft>
                          <a:spcPts val="0"/>
                        </a:spcAft>
                      </a:pPr>
                      <a:r>
                        <a:rPr lang="es-AR" sz="1200">
                          <a:effectLst/>
                        </a:rPr>
                        <a:t>80%</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xmlns="" val="836749727"/>
                  </a:ext>
                </a:extLst>
              </a:tr>
              <a:tr h="438916">
                <a:tc>
                  <a:txBody>
                    <a:bodyPr/>
                    <a:lstStyle/>
                    <a:p>
                      <a:pPr marL="0" marR="0" algn="ctr">
                        <a:lnSpc>
                          <a:spcPct val="115000"/>
                        </a:lnSpc>
                        <a:spcBef>
                          <a:spcPts val="0"/>
                        </a:spcBef>
                        <a:spcAft>
                          <a:spcPts val="0"/>
                        </a:spcAft>
                      </a:pPr>
                      <a:r>
                        <a:rPr lang="es-AR" sz="1200">
                          <a:effectLst/>
                        </a:rPr>
                        <a:t>Total</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lgn="ctr">
                        <a:lnSpc>
                          <a:spcPct val="115000"/>
                        </a:lnSpc>
                        <a:spcBef>
                          <a:spcPts val="0"/>
                        </a:spcBef>
                        <a:spcAft>
                          <a:spcPts val="0"/>
                        </a:spcAft>
                      </a:pPr>
                      <a:r>
                        <a:rPr lang="es-AR" sz="1200">
                          <a:effectLst/>
                        </a:rPr>
                        <a:t>50</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lgn="ctr">
                        <a:lnSpc>
                          <a:spcPct val="115000"/>
                        </a:lnSpc>
                        <a:spcBef>
                          <a:spcPts val="0"/>
                        </a:spcBef>
                        <a:spcAft>
                          <a:spcPts val="0"/>
                        </a:spcAft>
                      </a:pPr>
                      <a:r>
                        <a:rPr lang="es-AR" sz="1200">
                          <a:effectLst/>
                        </a:rPr>
                        <a:t>100%</a:t>
                      </a:r>
                      <a:endParaRPr lang="es-US"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xmlns="" val="2364551870"/>
                  </a:ext>
                </a:extLst>
              </a:tr>
            </a:tbl>
          </a:graphicData>
        </a:graphic>
      </p:graphicFrame>
      <p:sp>
        <p:nvSpPr>
          <p:cNvPr id="10" name="CuadroTexto 9">
            <a:extLst>
              <a:ext uri="{FF2B5EF4-FFF2-40B4-BE49-F238E27FC236}">
                <a16:creationId xmlns:a16="http://schemas.microsoft.com/office/drawing/2014/main" xmlns="" id="{D9165993-F09D-1045-9A05-11469BA71EDA}"/>
              </a:ext>
            </a:extLst>
          </p:cNvPr>
          <p:cNvSpPr txBox="1"/>
          <p:nvPr/>
        </p:nvSpPr>
        <p:spPr>
          <a:xfrm>
            <a:off x="1030783" y="731585"/>
            <a:ext cx="6701210" cy="369332"/>
          </a:xfrm>
          <a:prstGeom prst="rect">
            <a:avLst/>
          </a:prstGeom>
          <a:noFill/>
        </p:spPr>
        <p:txBody>
          <a:bodyPr wrap="square">
            <a:spAutoFit/>
          </a:bodyPr>
          <a:lstStyle/>
          <a:p>
            <a:r>
              <a:rPr lang="es-AR" sz="1800" b="1">
                <a:effectLst/>
                <a:latin typeface="Arial" panose="020B0604020202020204" pitchFamily="34" charset="0"/>
                <a:ea typeface="Times New Roman" panose="02020603050405020304" pitchFamily="18" charset="0"/>
              </a:rPr>
              <a:t>Titulo:</a:t>
            </a:r>
            <a:r>
              <a:rPr lang="es-AR" sz="1800">
                <a:effectLst/>
                <a:latin typeface="Arial" panose="020B0604020202020204" pitchFamily="34" charset="0"/>
                <a:ea typeface="Times New Roman" panose="02020603050405020304" pitchFamily="18" charset="0"/>
              </a:rPr>
              <a:t> Conocimiento del uso de extinguidores</a:t>
            </a:r>
            <a:endParaRPr lang="es-US"/>
          </a:p>
        </p:txBody>
      </p:sp>
      <p:sp>
        <p:nvSpPr>
          <p:cNvPr id="12" name="8 CuadroTexto">
            <a:extLst>
              <a:ext uri="{FF2B5EF4-FFF2-40B4-BE49-F238E27FC236}">
                <a16:creationId xmlns:a16="http://schemas.microsoft.com/office/drawing/2014/main" xmlns="" id="{9186C624-BAEF-974C-B77B-69F80475EA1B}"/>
              </a:ext>
            </a:extLst>
          </p:cNvPr>
          <p:cNvSpPr txBox="1"/>
          <p:nvPr/>
        </p:nvSpPr>
        <p:spPr>
          <a:xfrm>
            <a:off x="1000504" y="4175731"/>
            <a:ext cx="7632847" cy="587853"/>
          </a:xfrm>
          <a:prstGeom prst="rect">
            <a:avLst/>
          </a:prstGeom>
          <a:noFill/>
        </p:spPr>
        <p:txBody>
          <a:bodyPr wrap="square" rtlCol="0">
            <a:spAutoFit/>
          </a:bodyPr>
          <a:lstStyle/>
          <a:p>
            <a:pPr>
              <a:lnSpc>
                <a:spcPct val="115000"/>
              </a:lnSpc>
              <a:spcAft>
                <a:spcPts val="1000"/>
              </a:spcAft>
            </a:pPr>
            <a:r>
              <a:rPr lang="es-AR" sz="1400" b="1" dirty="0">
                <a:latin typeface="Arial"/>
                <a:ea typeface="Times New Roman"/>
                <a:cs typeface="Calibri"/>
              </a:rPr>
              <a:t>Fuente</a:t>
            </a:r>
            <a:r>
              <a:rPr lang="es-AR" sz="1400" dirty="0">
                <a:latin typeface="Arial"/>
                <a:ea typeface="Times New Roman"/>
                <a:cs typeface="Calibri"/>
              </a:rPr>
              <a:t>: Elaboración propia en base a datos obtenidos de encuesta realizada a los enfermeros del servicio   de  neonatología pabellón  Virgen de la Misericordia  Hospital  El Carmen</a:t>
            </a:r>
            <a:endParaRPr lang="es-AR" sz="1400" dirty="0">
              <a:effectLst/>
              <a:latin typeface="Calibri"/>
              <a:ea typeface="Times New Roman"/>
              <a:cs typeface="Calibri"/>
            </a:endParaRPr>
          </a:p>
        </p:txBody>
      </p:sp>
      <p:sp>
        <p:nvSpPr>
          <p:cNvPr id="14" name="CuadroTexto 13">
            <a:extLst>
              <a:ext uri="{FF2B5EF4-FFF2-40B4-BE49-F238E27FC236}">
                <a16:creationId xmlns:a16="http://schemas.microsoft.com/office/drawing/2014/main" xmlns="" id="{766BA81B-7D14-234F-9603-4E827CAAB149}"/>
              </a:ext>
            </a:extLst>
          </p:cNvPr>
          <p:cNvSpPr txBox="1"/>
          <p:nvPr/>
        </p:nvSpPr>
        <p:spPr>
          <a:xfrm>
            <a:off x="1030783" y="5024042"/>
            <a:ext cx="6486071" cy="708912"/>
          </a:xfrm>
          <a:prstGeom prst="rect">
            <a:avLst/>
          </a:prstGeom>
          <a:noFill/>
        </p:spPr>
        <p:txBody>
          <a:bodyPr wrap="square">
            <a:spAutoFit/>
          </a:bodyPr>
          <a:lstStyle/>
          <a:p>
            <a:pPr marL="0" marR="0">
              <a:lnSpc>
                <a:spcPct val="115000"/>
              </a:lnSpc>
              <a:spcBef>
                <a:spcPts val="0"/>
              </a:spcBef>
              <a:spcAft>
                <a:spcPts val="1000"/>
              </a:spcAft>
            </a:pPr>
            <a:r>
              <a:rPr lang="es-AR" sz="1800" b="1">
                <a:effectLst/>
                <a:latin typeface="Arial" panose="020B0604020202020204" pitchFamily="34" charset="0"/>
                <a:ea typeface="Times New Roman" panose="02020603050405020304" pitchFamily="18" charset="0"/>
                <a:cs typeface="Calibri" panose="020F0502020204030204" pitchFamily="34" charset="0"/>
              </a:rPr>
              <a:t>Comentario:</a:t>
            </a:r>
            <a:r>
              <a:rPr lang="es-AR" sz="1800">
                <a:effectLst/>
                <a:latin typeface="Arial" panose="020B0604020202020204" pitchFamily="34" charset="0"/>
                <a:ea typeface="Times New Roman" panose="02020603050405020304" pitchFamily="18" charset="0"/>
                <a:cs typeface="Calibri" panose="020F0502020204030204" pitchFamily="34" charset="0"/>
              </a:rPr>
              <a:t> según nuestro análisis  solo el 20% de los encuestados saben utilizar los extinguidores.</a:t>
            </a:r>
            <a:endParaRPr lang="es-US" sz="160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698061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803588659"/>
              </p:ext>
            </p:extLst>
          </p:nvPr>
        </p:nvGraphicFramePr>
        <p:xfrm>
          <a:off x="5220072" y="1916832"/>
          <a:ext cx="3384377" cy="2160241"/>
        </p:xfrm>
        <a:graphic>
          <a:graphicData uri="http://schemas.openxmlformats.org/drawingml/2006/table">
            <a:tbl>
              <a:tblPr>
                <a:tableStyleId>{5C22544A-7EE6-4342-B048-85BDC9FD1C3A}</a:tableStyleId>
              </a:tblPr>
              <a:tblGrid>
                <a:gridCol w="1124823">
                  <a:extLst>
                    <a:ext uri="{9D8B030D-6E8A-4147-A177-3AD203B41FA5}">
                      <a16:colId xmlns:a16="http://schemas.microsoft.com/office/drawing/2014/main" xmlns="" val="20000"/>
                    </a:ext>
                  </a:extLst>
                </a:gridCol>
                <a:gridCol w="1124823">
                  <a:extLst>
                    <a:ext uri="{9D8B030D-6E8A-4147-A177-3AD203B41FA5}">
                      <a16:colId xmlns:a16="http://schemas.microsoft.com/office/drawing/2014/main" xmlns="" val="20001"/>
                    </a:ext>
                  </a:extLst>
                </a:gridCol>
                <a:gridCol w="1134731">
                  <a:extLst>
                    <a:ext uri="{9D8B030D-6E8A-4147-A177-3AD203B41FA5}">
                      <a16:colId xmlns:a16="http://schemas.microsoft.com/office/drawing/2014/main" xmlns="" val="20002"/>
                    </a:ext>
                  </a:extLst>
                </a:gridCol>
              </a:tblGrid>
              <a:tr h="1206529">
                <a:tc>
                  <a:txBody>
                    <a:bodyPr/>
                    <a:lstStyle/>
                    <a:p>
                      <a:pPr algn="ctr">
                        <a:lnSpc>
                          <a:spcPct val="115000"/>
                        </a:lnSpc>
                        <a:spcAft>
                          <a:spcPts val="0"/>
                        </a:spcAft>
                      </a:pPr>
                      <a:r>
                        <a:rPr lang="es-AR" sz="1000" dirty="0">
                          <a:effectLst/>
                        </a:rPr>
                        <a:t>¿Los enfermeros reciben capacitación respecto a catástrofes?</a:t>
                      </a:r>
                      <a:endParaRPr lang="es-AR" sz="1100" dirty="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Fa</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Fr</a:t>
                      </a:r>
                      <a:endParaRPr lang="es-AR" sz="1100">
                        <a:effectLst/>
                        <a:latin typeface="Calibri"/>
                        <a:ea typeface="Times New Roman"/>
                        <a:cs typeface="Calibri"/>
                      </a:endParaRPr>
                    </a:p>
                  </a:txBody>
                  <a:tcPr marL="68580" marR="68580" marT="0" marB="0"/>
                </a:tc>
                <a:extLst>
                  <a:ext uri="{0D108BD9-81ED-4DB2-BD59-A6C34878D82A}">
                    <a16:rowId xmlns:a16="http://schemas.microsoft.com/office/drawing/2014/main" xmlns="" val="10000"/>
                  </a:ext>
                </a:extLst>
              </a:tr>
              <a:tr h="306732">
                <a:tc>
                  <a:txBody>
                    <a:bodyPr/>
                    <a:lstStyle/>
                    <a:p>
                      <a:pPr algn="ctr">
                        <a:lnSpc>
                          <a:spcPct val="115000"/>
                        </a:lnSpc>
                        <a:spcAft>
                          <a:spcPts val="0"/>
                        </a:spcAft>
                      </a:pPr>
                      <a:r>
                        <a:rPr lang="es-AR" sz="1200">
                          <a:effectLst/>
                        </a:rPr>
                        <a:t>SI</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15</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30%</a:t>
                      </a:r>
                      <a:endParaRPr lang="es-AR" sz="1100">
                        <a:effectLst/>
                        <a:latin typeface="Calibri"/>
                        <a:ea typeface="Times New Roman"/>
                        <a:cs typeface="Calibri"/>
                      </a:endParaRPr>
                    </a:p>
                  </a:txBody>
                  <a:tcPr marL="68580" marR="68580" marT="0" marB="0"/>
                </a:tc>
                <a:extLst>
                  <a:ext uri="{0D108BD9-81ED-4DB2-BD59-A6C34878D82A}">
                    <a16:rowId xmlns:a16="http://schemas.microsoft.com/office/drawing/2014/main" xmlns="" val="10001"/>
                  </a:ext>
                </a:extLst>
              </a:tr>
              <a:tr h="323490">
                <a:tc>
                  <a:txBody>
                    <a:bodyPr/>
                    <a:lstStyle/>
                    <a:p>
                      <a:pPr algn="ctr">
                        <a:lnSpc>
                          <a:spcPct val="115000"/>
                        </a:lnSpc>
                        <a:spcAft>
                          <a:spcPts val="0"/>
                        </a:spcAft>
                      </a:pPr>
                      <a:r>
                        <a:rPr lang="es-AR" sz="1200">
                          <a:effectLst/>
                        </a:rPr>
                        <a:t>NO</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35</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70%</a:t>
                      </a:r>
                      <a:endParaRPr lang="es-AR" sz="1100">
                        <a:effectLst/>
                        <a:latin typeface="Calibri"/>
                        <a:ea typeface="Times New Roman"/>
                        <a:cs typeface="Calibri"/>
                      </a:endParaRPr>
                    </a:p>
                  </a:txBody>
                  <a:tcPr marL="68580" marR="68580" marT="0" marB="0"/>
                </a:tc>
                <a:extLst>
                  <a:ext uri="{0D108BD9-81ED-4DB2-BD59-A6C34878D82A}">
                    <a16:rowId xmlns:a16="http://schemas.microsoft.com/office/drawing/2014/main" xmlns="" val="10002"/>
                  </a:ext>
                </a:extLst>
              </a:tr>
              <a:tr h="323490">
                <a:tc>
                  <a:txBody>
                    <a:bodyPr/>
                    <a:lstStyle/>
                    <a:p>
                      <a:pPr algn="ctr">
                        <a:lnSpc>
                          <a:spcPct val="115000"/>
                        </a:lnSpc>
                        <a:spcAft>
                          <a:spcPts val="0"/>
                        </a:spcAft>
                      </a:pPr>
                      <a:r>
                        <a:rPr lang="es-AR" sz="1200" dirty="0">
                          <a:effectLst/>
                        </a:rPr>
                        <a:t>Total</a:t>
                      </a:r>
                      <a:endParaRPr lang="es-AR" sz="1100" dirty="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a:effectLst/>
                        </a:rPr>
                        <a:t>50</a:t>
                      </a:r>
                      <a:endParaRPr lang="es-AR" sz="1100">
                        <a:effectLst/>
                        <a:latin typeface="Calibri"/>
                        <a:ea typeface="Times New Roman"/>
                        <a:cs typeface="Calibri"/>
                      </a:endParaRPr>
                    </a:p>
                  </a:txBody>
                  <a:tcPr marL="68580" marR="68580" marT="0" marB="0"/>
                </a:tc>
                <a:tc>
                  <a:txBody>
                    <a:bodyPr/>
                    <a:lstStyle/>
                    <a:p>
                      <a:pPr algn="ctr">
                        <a:lnSpc>
                          <a:spcPct val="115000"/>
                        </a:lnSpc>
                        <a:spcAft>
                          <a:spcPts val="0"/>
                        </a:spcAft>
                      </a:pPr>
                      <a:r>
                        <a:rPr lang="es-AR" sz="1200" dirty="0">
                          <a:effectLst/>
                        </a:rPr>
                        <a:t>100%</a:t>
                      </a:r>
                      <a:endParaRPr lang="es-AR" sz="1100" dirty="0">
                        <a:effectLst/>
                        <a:latin typeface="Calibri"/>
                        <a:ea typeface="Times New Roman"/>
                        <a:cs typeface="Calibri"/>
                      </a:endParaRPr>
                    </a:p>
                  </a:txBody>
                  <a:tcPr marL="68580" marR="68580" marT="0" marB="0"/>
                </a:tc>
                <a:extLst>
                  <a:ext uri="{0D108BD9-81ED-4DB2-BD59-A6C34878D82A}">
                    <a16:rowId xmlns:a16="http://schemas.microsoft.com/office/drawing/2014/main" xmlns="" val="10003"/>
                  </a:ext>
                </a:extLst>
              </a:tr>
            </a:tbl>
          </a:graphicData>
        </a:graphic>
      </p:graphicFrame>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6" name="5 Objeto"/>
          <p:cNvGraphicFramePr>
            <a:graphicFrameLocks noChangeAspect="1"/>
          </p:cNvGraphicFramePr>
          <p:nvPr>
            <p:extLst>
              <p:ext uri="{D42A27DB-BD31-4B8C-83A1-F6EECF244321}">
                <p14:modId xmlns:p14="http://schemas.microsoft.com/office/powerpoint/2010/main" val="1423849647"/>
              </p:ext>
            </p:extLst>
          </p:nvPr>
        </p:nvGraphicFramePr>
        <p:xfrm>
          <a:off x="539552" y="1887215"/>
          <a:ext cx="4464495" cy="2160240"/>
        </p:xfrm>
        <a:graphic>
          <a:graphicData uri="http://schemas.openxmlformats.org/presentationml/2006/ole">
            <mc:AlternateContent xmlns:mc="http://schemas.openxmlformats.org/markup-compatibility/2006">
              <mc:Choice xmlns:v="urn:schemas-microsoft-com:vml" Requires="v">
                <p:oleObj spid="_x0000_s2050" name="Gráfico" r:id="rId3" imgW="7188343" imgH="2891938" progId="MSGraph.Chart.8">
                  <p:embed/>
                </p:oleObj>
              </mc:Choice>
              <mc:Fallback>
                <p:oleObj name="Gráfico" r:id="rId3" imgW="7188343" imgH="2891938" progId="MSGraph.Chart.8">
                  <p:embed/>
                  <p:pic>
                    <p:nvPicPr>
                      <p:cNvPr id="6" name="5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887215"/>
                        <a:ext cx="4464495" cy="2160240"/>
                      </a:xfrm>
                      <a:prstGeom prst="rect">
                        <a:avLst/>
                      </a:prstGeom>
                      <a:solidFill>
                        <a:srgbClr val="FFFFFF"/>
                      </a:solidFill>
                    </p:spPr>
                  </p:pic>
                </p:oleObj>
              </mc:Fallback>
            </mc:AlternateContent>
          </a:graphicData>
        </a:graphic>
      </p:graphicFrame>
      <p:sp>
        <p:nvSpPr>
          <p:cNvPr id="7" name="6 CuadroTexto"/>
          <p:cNvSpPr txBox="1"/>
          <p:nvPr/>
        </p:nvSpPr>
        <p:spPr>
          <a:xfrm>
            <a:off x="755577" y="4221088"/>
            <a:ext cx="7632847" cy="587853"/>
          </a:xfrm>
          <a:prstGeom prst="rect">
            <a:avLst/>
          </a:prstGeom>
          <a:noFill/>
        </p:spPr>
        <p:txBody>
          <a:bodyPr wrap="square" rtlCol="0">
            <a:spAutoFit/>
          </a:bodyPr>
          <a:lstStyle/>
          <a:p>
            <a:pPr>
              <a:lnSpc>
                <a:spcPct val="115000"/>
              </a:lnSpc>
              <a:spcAft>
                <a:spcPts val="1000"/>
              </a:spcAft>
            </a:pPr>
            <a:r>
              <a:rPr lang="es-AR" sz="1400" b="1" dirty="0">
                <a:latin typeface="Arial"/>
                <a:ea typeface="Times New Roman"/>
                <a:cs typeface="Calibri"/>
              </a:rPr>
              <a:t>Fuente</a:t>
            </a:r>
            <a:r>
              <a:rPr lang="es-AR" sz="1400" dirty="0">
                <a:latin typeface="Arial"/>
                <a:ea typeface="Times New Roman"/>
                <a:cs typeface="Calibri"/>
              </a:rPr>
              <a:t>: Elaboración propia en base a datos obtenidos de encuesta realizada a los enfermeros del servicio   de  neonatología pabellón  Virgen de la Misericordia  Hospital  El Carmen</a:t>
            </a:r>
            <a:endParaRPr lang="es-AR" sz="1400" dirty="0">
              <a:effectLst/>
              <a:latin typeface="Calibri"/>
              <a:ea typeface="Times New Roman"/>
              <a:cs typeface="Calibri"/>
            </a:endParaRPr>
          </a:p>
        </p:txBody>
      </p:sp>
      <p:sp>
        <p:nvSpPr>
          <p:cNvPr id="8" name="7 Rectángulo"/>
          <p:cNvSpPr/>
          <p:nvPr/>
        </p:nvSpPr>
        <p:spPr>
          <a:xfrm>
            <a:off x="755576" y="4800792"/>
            <a:ext cx="7632847" cy="646331"/>
          </a:xfrm>
          <a:prstGeom prst="rect">
            <a:avLst/>
          </a:prstGeom>
        </p:spPr>
        <p:txBody>
          <a:bodyPr wrap="square">
            <a:spAutoFit/>
          </a:bodyPr>
          <a:lstStyle/>
          <a:p>
            <a:r>
              <a:rPr lang="es-AR" b="1" dirty="0">
                <a:latin typeface="Arial" panose="020B0604020202020204" pitchFamily="34" charset="0"/>
                <a:cs typeface="Arial" panose="020B0604020202020204" pitchFamily="34" charset="0"/>
              </a:rPr>
              <a:t>Comentario:</a:t>
            </a:r>
            <a:r>
              <a:rPr lang="es-AR" dirty="0">
                <a:latin typeface="Arial" panose="020B0604020202020204" pitchFamily="34" charset="0"/>
                <a:cs typeface="Arial" panose="020B0604020202020204" pitchFamily="34" charset="0"/>
              </a:rPr>
              <a:t> El 70% de los enfermeros no recibe ni recibió capacitación sobre protocolos de actuación en situación de desastre.</a:t>
            </a:r>
          </a:p>
        </p:txBody>
      </p:sp>
      <p:sp>
        <p:nvSpPr>
          <p:cNvPr id="9" name="8 Rectángulo"/>
          <p:cNvSpPr/>
          <p:nvPr/>
        </p:nvSpPr>
        <p:spPr>
          <a:xfrm>
            <a:off x="539552" y="620688"/>
            <a:ext cx="7992888" cy="646331"/>
          </a:xfrm>
          <a:prstGeom prst="rect">
            <a:avLst/>
          </a:prstGeom>
        </p:spPr>
        <p:txBody>
          <a:bodyPr wrap="square">
            <a:spAutoFit/>
          </a:bodyPr>
          <a:lstStyle/>
          <a:p>
            <a:r>
              <a:rPr lang="es-AR" b="1" dirty="0">
                <a:latin typeface="Arial" panose="020B0604020202020204" pitchFamily="34" charset="0"/>
                <a:cs typeface="Arial" panose="020B0604020202020204" pitchFamily="34" charset="0"/>
              </a:rPr>
              <a:t>Titulo:</a:t>
            </a:r>
            <a:r>
              <a:rPr lang="es-AR" dirty="0">
                <a:latin typeface="Arial" panose="020B0604020202020204" pitchFamily="34" charset="0"/>
                <a:cs typeface="Arial" panose="020B0604020202020204" pitchFamily="34" charset="0"/>
              </a:rPr>
              <a:t> ¿los enfermeros reciben capacitación respecto a catástrofes o desastres?</a:t>
            </a:r>
          </a:p>
        </p:txBody>
      </p:sp>
    </p:spTree>
    <p:extLst>
      <p:ext uri="{BB962C8B-B14F-4D97-AF65-F5344CB8AC3E}">
        <p14:creationId xmlns:p14="http://schemas.microsoft.com/office/powerpoint/2010/main" val="2350615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00018" y="1400031"/>
            <a:ext cx="7686197" cy="3416320"/>
          </a:xfrm>
          <a:prstGeom prst="rect">
            <a:avLst/>
          </a:prstGeom>
        </p:spPr>
        <p:txBody>
          <a:bodyPr wrap="square">
            <a:spAutoFit/>
          </a:bodyPr>
          <a:lstStyle/>
          <a:p>
            <a:r>
              <a:rPr lang="es-AR" b="1" dirty="0"/>
              <a:t>ANALISIS </a:t>
            </a:r>
            <a:r>
              <a:rPr lang="es-AR" b="1"/>
              <a:t>DE DATOS</a:t>
            </a:r>
            <a:endParaRPr lang="es-AR" dirty="0"/>
          </a:p>
          <a:p>
            <a:r>
              <a:rPr lang="es-AR" dirty="0"/>
              <a:t>En primer lugar nos enfocamos en el </a:t>
            </a:r>
            <a:r>
              <a:rPr lang="es-AR"/>
              <a:t>marco teórico</a:t>
            </a:r>
            <a:r>
              <a:rPr lang="es-US"/>
              <a:t>.</a:t>
            </a:r>
            <a:endParaRPr lang="es-AR" dirty="0"/>
          </a:p>
          <a:p>
            <a:r>
              <a:rPr lang="es-AR"/>
              <a:t>Después realiz</a:t>
            </a:r>
            <a:r>
              <a:rPr lang="es-US"/>
              <a:t>amos </a:t>
            </a:r>
            <a:r>
              <a:rPr lang="es-AR"/>
              <a:t>la </a:t>
            </a:r>
            <a:r>
              <a:rPr lang="es-AR" dirty="0"/>
              <a:t>recolección </a:t>
            </a:r>
            <a:r>
              <a:rPr lang="es-AR"/>
              <a:t>de </a:t>
            </a:r>
            <a:r>
              <a:rPr lang="es-US"/>
              <a:t>datos y</a:t>
            </a:r>
            <a:r>
              <a:rPr lang="es-AR"/>
              <a:t> </a:t>
            </a:r>
            <a:r>
              <a:rPr lang="es-AR" dirty="0"/>
              <a:t>llegamos a </a:t>
            </a:r>
            <a:r>
              <a:rPr lang="es-AR"/>
              <a:t>la conclusión que el </a:t>
            </a:r>
            <a:r>
              <a:rPr lang="es-AR" dirty="0"/>
              <a:t>100% de los encuestados manifiestan no sentirse preparados para una situación de este tipo.  </a:t>
            </a:r>
          </a:p>
          <a:p>
            <a:r>
              <a:rPr lang="es-AR" dirty="0"/>
              <a:t>Muy pocos de los enfermeros han recibido capacitación, solo un 30 %  y   el 70 % ha participado de simulacros.  Otra gran desventaja es que el 100% concuerda que no existe un protocolo de acción en el servicio ni se realizan simulacros en el mismo.  Pero creemos que todo mejoraría si se llevan a cabo estos mecanismos de acción y se capacitan ya que el 100% se muestra interesado en aprender sobre el tema. </a:t>
            </a:r>
          </a:p>
        </p:txBody>
      </p:sp>
    </p:spTree>
    <p:extLst>
      <p:ext uri="{BB962C8B-B14F-4D97-AF65-F5344CB8AC3E}">
        <p14:creationId xmlns:p14="http://schemas.microsoft.com/office/powerpoint/2010/main" val="1908803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1052736"/>
            <a:ext cx="7056784" cy="4031873"/>
          </a:xfrm>
          <a:prstGeom prst="rect">
            <a:avLst/>
          </a:prstGeom>
        </p:spPr>
        <p:txBody>
          <a:bodyPr wrap="square">
            <a:spAutoFit/>
          </a:bodyPr>
          <a:lstStyle/>
          <a:p>
            <a:r>
              <a:rPr lang="es-AR" sz="1600" b="1" dirty="0"/>
              <a:t>CONCLUSION</a:t>
            </a:r>
            <a:endParaRPr lang="es-AR" sz="1600" dirty="0"/>
          </a:p>
          <a:p>
            <a:r>
              <a:rPr lang="es-AR" sz="1600" dirty="0"/>
              <a:t>Después de llevar a cabo la investigación y de realizar el cuestionario pertinente  a nuestros compañeros de trabajo en el servicio de neonatología en el pabellón  Virgen de la Misericordia del Hospital del Carmen, hemos llegado </a:t>
            </a:r>
            <a:r>
              <a:rPr lang="es-AR" sz="1600"/>
              <a:t>a </a:t>
            </a:r>
            <a:r>
              <a:rPr lang="es-US" sz="1600"/>
              <a:t>la conclusion </a:t>
            </a:r>
            <a:r>
              <a:rPr lang="es-AR" sz="1600"/>
              <a:t>que </a:t>
            </a:r>
            <a:r>
              <a:rPr lang="es-AR" sz="1600" dirty="0"/>
              <a:t>no nos sentimos </a:t>
            </a:r>
            <a:r>
              <a:rPr lang="es-AR" sz="1600"/>
              <a:t>preparados </a:t>
            </a:r>
            <a:r>
              <a:rPr lang="es-US" sz="1600"/>
              <a:t>ni</a:t>
            </a:r>
            <a:r>
              <a:rPr lang="es-AR" sz="1600"/>
              <a:t> </a:t>
            </a:r>
            <a:r>
              <a:rPr lang="es-AR" sz="1600" dirty="0"/>
              <a:t>capacitados, tanto física como mentalmente, para afrontar una situación de desastre o catástrofes, ya que en éste servicio  es notable la falta  de capacitación, simulacros, protocolos de acción, salidas de emergencias, conocimientos del uso de extinguidores e insumos de seguridad para cada uno de los trabajadores  de dicha institución.  De esta manera y con los resultados obtenidos en las encuestas al conocer el entusiasmo de los colegas de querer participar y capacitarse y así  poder afrontar con eficacia y rapidez los distintos eventos sorpresivos que tanto daño hacen en nuestra sociedad y en nuestra vida. Hacer un futuro más seguro.</a:t>
            </a:r>
          </a:p>
        </p:txBody>
      </p:sp>
    </p:spTree>
    <p:extLst>
      <p:ext uri="{BB962C8B-B14F-4D97-AF65-F5344CB8AC3E}">
        <p14:creationId xmlns:p14="http://schemas.microsoft.com/office/powerpoint/2010/main" val="94751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979712" y="2492896"/>
            <a:ext cx="4968552" cy="830997"/>
          </a:xfrm>
          <a:prstGeom prst="rect">
            <a:avLst/>
          </a:prstGeom>
          <a:noFill/>
        </p:spPr>
        <p:txBody>
          <a:bodyPr wrap="square" rtlCol="0">
            <a:spAutoFit/>
          </a:bodyPr>
          <a:lstStyle/>
          <a:p>
            <a:pPr algn="ctr"/>
            <a:r>
              <a:rPr lang="es-ES" sz="2400" dirty="0"/>
              <a:t>¡</a:t>
            </a:r>
            <a:r>
              <a:rPr lang="es-ES" sz="2400"/>
              <a:t>Muchas gracias</a:t>
            </a:r>
            <a:r>
              <a:rPr lang="es-US" sz="2400"/>
              <a:t> por su atención</a:t>
            </a:r>
            <a:r>
              <a:rPr lang="es-ES" sz="2400"/>
              <a:t>!</a:t>
            </a:r>
            <a:endParaRPr lang="es-AR" sz="2400" dirty="0"/>
          </a:p>
        </p:txBody>
      </p:sp>
    </p:spTree>
    <p:extLst>
      <p:ext uri="{BB962C8B-B14F-4D97-AF65-F5344CB8AC3E}">
        <p14:creationId xmlns:p14="http://schemas.microsoft.com/office/powerpoint/2010/main" val="1463776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548680"/>
            <a:ext cx="8183880" cy="5112568"/>
          </a:xfrm>
        </p:spPr>
        <p:txBody>
          <a:bodyPr>
            <a:noAutofit/>
          </a:bodyPr>
          <a:lstStyle/>
          <a:p>
            <a:pPr>
              <a:buNone/>
            </a:pPr>
            <a:r>
              <a:rPr lang="es-AR" sz="3200" b="1" dirty="0">
                <a:latin typeface="Arial" pitchFamily="34" charset="0"/>
                <a:cs typeface="Arial" pitchFamily="34" charset="0"/>
              </a:rPr>
              <a:t>             Planteo del problema</a:t>
            </a:r>
          </a:p>
          <a:p>
            <a:endParaRPr lang="es-AR" sz="3200" dirty="0">
              <a:latin typeface="Arial" pitchFamily="34" charset="0"/>
              <a:cs typeface="Arial" pitchFamily="34" charset="0"/>
            </a:endParaRPr>
          </a:p>
          <a:p>
            <a:r>
              <a:rPr lang="es-AR" sz="3200" dirty="0">
                <a:latin typeface="Arial" pitchFamily="34" charset="0"/>
                <a:cs typeface="Arial" pitchFamily="34" charset="0"/>
              </a:rPr>
              <a:t>A diario vivimos situaciones traumáticas, no significa que estemos preparados para actuar en caso de una catástrofe por lo que en ésta investigación tendremos la posibilidad de aprender a desenvolvernos como equipo y afrontar esta problemática que tanto daño provoca en nuestra sociedad.</a:t>
            </a:r>
            <a:endParaRPr lang="es-AR" sz="3200" dirty="0"/>
          </a:p>
          <a:p>
            <a:endParaRPr lang="es-AR" sz="32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476672"/>
            <a:ext cx="8183880" cy="5274912"/>
          </a:xfrm>
        </p:spPr>
        <p:txBody>
          <a:bodyPr>
            <a:normAutofit/>
          </a:bodyPr>
          <a:lstStyle/>
          <a:p>
            <a:pPr>
              <a:buNone/>
            </a:pPr>
            <a:r>
              <a:rPr lang="es-AR" b="1" dirty="0"/>
              <a:t>                 Introducción</a:t>
            </a:r>
          </a:p>
          <a:p>
            <a:pPr>
              <a:buNone/>
            </a:pPr>
            <a:r>
              <a:rPr lang="es-AR" dirty="0"/>
              <a:t> </a:t>
            </a:r>
          </a:p>
          <a:p>
            <a:pPr>
              <a:buFont typeface="Arial" pitchFamily="34" charset="0"/>
              <a:buChar char="•"/>
            </a:pPr>
            <a:r>
              <a:rPr lang="es-AR" dirty="0"/>
              <a:t>Desarrollamos encuestas anónimas a los enfermeros e investigamos la situación  en el servicio de Neonatología del pabellón Virgen de la Misericordia del Hospital El Carmen de Osep. Ayudará a mejorar el accionar de un evento sorpresivo con eficacia además de aprender y reforzar nuestros conocimientos como profesionales.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530352"/>
            <a:ext cx="8183880" cy="5058888"/>
          </a:xfrm>
        </p:spPr>
        <p:txBody>
          <a:bodyPr/>
          <a:lstStyle/>
          <a:p>
            <a:pPr>
              <a:buNone/>
            </a:pPr>
            <a:r>
              <a:rPr lang="es-AR" b="1" dirty="0"/>
              <a:t>Objetivo General</a:t>
            </a:r>
            <a:r>
              <a:rPr lang="es-AR" dirty="0"/>
              <a:t>: </a:t>
            </a:r>
          </a:p>
          <a:p>
            <a:endParaRPr lang="es-AR" dirty="0"/>
          </a:p>
          <a:p>
            <a:pPr>
              <a:buNone/>
            </a:pPr>
            <a:r>
              <a:rPr lang="es-AR" dirty="0"/>
              <a:t>  “Conocer si los enfermeros del servicio de neonatología del pabellón Virgen de la Misericordia del hospital El Carmen de Osep, están preparados para afrontar catástrofes o desastres de cualquier índole”. </a:t>
            </a:r>
          </a:p>
          <a:p>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476672"/>
            <a:ext cx="8183880" cy="5472608"/>
          </a:xfrm>
        </p:spPr>
        <p:txBody>
          <a:bodyPr>
            <a:normAutofit fontScale="92500" lnSpcReduction="20000"/>
          </a:bodyPr>
          <a:lstStyle/>
          <a:p>
            <a:pPr>
              <a:buNone/>
            </a:pPr>
            <a:r>
              <a:rPr lang="es-AR" sz="1800" b="1" dirty="0">
                <a:latin typeface="Arial" pitchFamily="34" charset="0"/>
                <a:cs typeface="Arial" pitchFamily="34" charset="0"/>
              </a:rPr>
              <a:t>                     Clasificación          Geofísicos                                          EVENTO</a:t>
            </a:r>
          </a:p>
          <a:p>
            <a:pPr>
              <a:buNone/>
            </a:pPr>
            <a:r>
              <a:rPr lang="es-AR" sz="1800" b="1" dirty="0">
                <a:latin typeface="Arial" pitchFamily="34" charset="0"/>
                <a:cs typeface="Arial" pitchFamily="34" charset="0"/>
              </a:rPr>
              <a:t>                                                     Meteorológicos</a:t>
            </a:r>
            <a:endParaRPr lang="es-AR" sz="1500" dirty="0">
              <a:latin typeface="Arial" pitchFamily="34" charset="0"/>
              <a:cs typeface="Arial" pitchFamily="34" charset="0"/>
            </a:endParaRPr>
          </a:p>
          <a:p>
            <a:pPr>
              <a:buNone/>
            </a:pPr>
            <a:r>
              <a:rPr lang="es-AR" sz="1800" dirty="0">
                <a:latin typeface="Arial" pitchFamily="34" charset="0"/>
                <a:cs typeface="Arial" pitchFamily="34" charset="0"/>
              </a:rPr>
              <a:t>                                                      Hidrológicos</a:t>
            </a:r>
            <a:endParaRPr lang="es-AR" sz="1800" b="1" dirty="0">
              <a:latin typeface="Arial" pitchFamily="34" charset="0"/>
              <a:cs typeface="Arial" pitchFamily="34" charset="0"/>
            </a:endParaRPr>
          </a:p>
          <a:p>
            <a:pPr>
              <a:buNone/>
            </a:pPr>
            <a:r>
              <a:rPr lang="es-AR" sz="1800" b="1" dirty="0">
                <a:latin typeface="Arial" pitchFamily="34" charset="0"/>
                <a:cs typeface="Arial" pitchFamily="34" charset="0"/>
              </a:rPr>
              <a:t>                                                     Climatológicos</a:t>
            </a:r>
          </a:p>
          <a:p>
            <a:pPr>
              <a:buNone/>
            </a:pPr>
            <a:r>
              <a:rPr lang="es-AR" sz="1800" b="1" dirty="0">
                <a:latin typeface="Arial" pitchFamily="34" charset="0"/>
                <a:cs typeface="Arial" pitchFamily="34" charset="0"/>
              </a:rPr>
              <a:t>                                                     Biológicos</a:t>
            </a:r>
          </a:p>
          <a:p>
            <a:pPr>
              <a:buNone/>
            </a:pPr>
            <a:r>
              <a:rPr lang="es-AR" sz="1800" b="1" dirty="0">
                <a:latin typeface="Arial" pitchFamily="34" charset="0"/>
                <a:cs typeface="Arial" pitchFamily="34" charset="0"/>
              </a:rPr>
              <a:t>                                                     Tecnológicos</a:t>
            </a:r>
          </a:p>
          <a:p>
            <a:pPr>
              <a:buNone/>
            </a:pPr>
            <a:r>
              <a:rPr lang="es-AR" sz="1800" b="1" dirty="0">
                <a:latin typeface="Arial" pitchFamily="34" charset="0"/>
                <a:cs typeface="Arial" pitchFamily="34" charset="0"/>
              </a:rPr>
              <a:t>                                                     Hombre</a:t>
            </a:r>
          </a:p>
          <a:p>
            <a:pPr>
              <a:buNone/>
            </a:pPr>
            <a:r>
              <a:rPr lang="es-AR" sz="1800" b="1" dirty="0">
                <a:latin typeface="Arial" pitchFamily="34" charset="0"/>
                <a:cs typeface="Arial" pitchFamily="34" charset="0"/>
              </a:rPr>
              <a:t>                                                     Geológicos             </a:t>
            </a:r>
          </a:p>
          <a:p>
            <a:pPr>
              <a:buNone/>
            </a:pPr>
            <a:r>
              <a:rPr lang="es-AR" sz="1800" b="1" dirty="0">
                <a:latin typeface="Arial" pitchFamily="34" charset="0"/>
                <a:cs typeface="Arial" pitchFamily="34" charset="0"/>
              </a:rPr>
              <a:t>                                                                                           </a:t>
            </a:r>
          </a:p>
          <a:p>
            <a:pPr>
              <a:buNone/>
            </a:pPr>
            <a:r>
              <a:rPr lang="es-AR" sz="1800" b="1" dirty="0">
                <a:latin typeface="Arial" pitchFamily="34" charset="0"/>
                <a:cs typeface="Arial" pitchFamily="34" charset="0"/>
              </a:rPr>
              <a:t>                                                                                          TRIAGE          </a:t>
            </a:r>
            <a:r>
              <a:rPr lang="es-AR" sz="1700" b="1" dirty="0">
                <a:latin typeface="Arial" pitchFamily="34" charset="0"/>
                <a:cs typeface="Arial" pitchFamily="34" charset="0"/>
              </a:rPr>
              <a:t>PACIENTE</a:t>
            </a:r>
          </a:p>
          <a:p>
            <a:pPr>
              <a:buNone/>
            </a:pPr>
            <a:endParaRPr lang="es-AR" sz="1800" b="1" dirty="0">
              <a:latin typeface="Arial" pitchFamily="34" charset="0"/>
              <a:cs typeface="Arial" pitchFamily="34" charset="0"/>
            </a:endParaRPr>
          </a:p>
          <a:p>
            <a:pPr>
              <a:buNone/>
            </a:pPr>
            <a:r>
              <a:rPr lang="es-AR" sz="1800" b="1" dirty="0">
                <a:latin typeface="Arial" pitchFamily="34" charset="0"/>
                <a:cs typeface="Arial" pitchFamily="34" charset="0"/>
              </a:rPr>
              <a:t>                     Riesgos               Primarios</a:t>
            </a:r>
          </a:p>
          <a:p>
            <a:pPr>
              <a:buNone/>
            </a:pPr>
            <a:r>
              <a:rPr lang="es-AR" sz="1800" b="1" dirty="0">
                <a:latin typeface="Arial" pitchFamily="34" charset="0"/>
                <a:cs typeface="Arial" pitchFamily="34" charset="0"/>
              </a:rPr>
              <a:t>                                                 Secundarios</a:t>
            </a:r>
          </a:p>
          <a:p>
            <a:pPr>
              <a:buNone/>
            </a:pPr>
            <a:endParaRPr lang="es-AR" sz="1800" b="1" dirty="0">
              <a:latin typeface="Arial" pitchFamily="34" charset="0"/>
              <a:cs typeface="Arial" pitchFamily="34" charset="0"/>
            </a:endParaRPr>
          </a:p>
          <a:p>
            <a:pPr>
              <a:buNone/>
            </a:pPr>
            <a:endParaRPr lang="es-AR" sz="1800" b="1" dirty="0">
              <a:latin typeface="Arial" pitchFamily="34" charset="0"/>
              <a:cs typeface="Arial" pitchFamily="34" charset="0"/>
            </a:endParaRPr>
          </a:p>
          <a:p>
            <a:pPr>
              <a:buNone/>
            </a:pPr>
            <a:r>
              <a:rPr lang="es-AR" sz="1800" b="1" dirty="0">
                <a:latin typeface="Arial" pitchFamily="34" charset="0"/>
                <a:cs typeface="Arial" pitchFamily="34" charset="0"/>
              </a:rPr>
              <a:t>                     </a:t>
            </a:r>
            <a:r>
              <a:rPr lang="es-AR" sz="2000" b="1" dirty="0">
                <a:latin typeface="Arial" pitchFamily="34" charset="0"/>
                <a:cs typeface="Arial" pitchFamily="34" charset="0"/>
              </a:rPr>
              <a:t>Consecuencias          Humanas</a:t>
            </a:r>
          </a:p>
          <a:p>
            <a:pPr>
              <a:buNone/>
            </a:pPr>
            <a:r>
              <a:rPr lang="es-AR" sz="2000" b="1" dirty="0">
                <a:latin typeface="Arial" pitchFamily="34" charset="0"/>
                <a:cs typeface="Arial" pitchFamily="34" charset="0"/>
              </a:rPr>
              <a:t>                                                        Económicos</a:t>
            </a:r>
          </a:p>
          <a:p>
            <a:pPr>
              <a:buNone/>
            </a:pPr>
            <a:r>
              <a:rPr lang="es-AR" sz="2000" b="1" dirty="0">
                <a:latin typeface="Arial" pitchFamily="34" charset="0"/>
                <a:cs typeface="Arial" pitchFamily="34" charset="0"/>
              </a:rPr>
              <a:t>                                                        Sociales</a:t>
            </a:r>
          </a:p>
          <a:p>
            <a:pPr>
              <a:buNone/>
            </a:pPr>
            <a:r>
              <a:rPr lang="es-AR" sz="2000" b="1" dirty="0">
                <a:latin typeface="Arial" pitchFamily="34" charset="0"/>
                <a:cs typeface="Arial" pitchFamily="34" charset="0"/>
              </a:rPr>
              <a:t>                                                                                                     </a:t>
            </a:r>
            <a:r>
              <a:rPr lang="es-AR" sz="1700" b="1" dirty="0">
                <a:latin typeface="Arial" pitchFamily="34" charset="0"/>
                <a:cs typeface="Arial" pitchFamily="34" charset="0"/>
              </a:rPr>
              <a:t>ATENCIÓN</a:t>
            </a:r>
          </a:p>
          <a:p>
            <a:pPr>
              <a:buNone/>
            </a:pPr>
            <a:r>
              <a:rPr lang="es-AR" sz="2000" b="1" dirty="0">
                <a:latin typeface="Arial" pitchFamily="34" charset="0"/>
                <a:cs typeface="Arial" pitchFamily="34" charset="0"/>
              </a:rPr>
              <a:t>                                                                       </a:t>
            </a:r>
          </a:p>
        </p:txBody>
      </p:sp>
      <p:sp>
        <p:nvSpPr>
          <p:cNvPr id="4" name="3 Abrir llave"/>
          <p:cNvSpPr/>
          <p:nvPr/>
        </p:nvSpPr>
        <p:spPr>
          <a:xfrm flipV="1">
            <a:off x="1403648" y="476672"/>
            <a:ext cx="1008112" cy="518457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dirty="0"/>
          </a:p>
        </p:txBody>
      </p:sp>
      <p:sp>
        <p:nvSpPr>
          <p:cNvPr id="7" name="6 CuadroTexto"/>
          <p:cNvSpPr txBox="1"/>
          <p:nvPr/>
        </p:nvSpPr>
        <p:spPr>
          <a:xfrm>
            <a:off x="467544" y="2564904"/>
            <a:ext cx="1944216" cy="369332"/>
          </a:xfrm>
          <a:prstGeom prst="rect">
            <a:avLst/>
          </a:prstGeom>
          <a:noFill/>
        </p:spPr>
        <p:txBody>
          <a:bodyPr wrap="square" rtlCol="0">
            <a:spAutoFit/>
          </a:bodyPr>
          <a:lstStyle/>
          <a:p>
            <a:r>
              <a:rPr lang="es-AR" b="1" dirty="0">
                <a:latin typeface="Arial" pitchFamily="34" charset="0"/>
                <a:cs typeface="Arial" pitchFamily="34" charset="0"/>
              </a:rPr>
              <a:t>DESASTRE</a:t>
            </a:r>
          </a:p>
        </p:txBody>
      </p:sp>
      <p:sp>
        <p:nvSpPr>
          <p:cNvPr id="10" name="9 Flecha derecha"/>
          <p:cNvSpPr/>
          <p:nvPr/>
        </p:nvSpPr>
        <p:spPr>
          <a:xfrm>
            <a:off x="3275856" y="548680"/>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10 Flecha derecha"/>
          <p:cNvSpPr/>
          <p:nvPr/>
        </p:nvSpPr>
        <p:spPr>
          <a:xfrm>
            <a:off x="2843808" y="3284984"/>
            <a:ext cx="7200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11 Flecha derecha"/>
          <p:cNvSpPr/>
          <p:nvPr/>
        </p:nvSpPr>
        <p:spPr>
          <a:xfrm>
            <a:off x="3779912" y="4365104"/>
            <a:ext cx="57606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12 Cerrar llave"/>
          <p:cNvSpPr/>
          <p:nvPr/>
        </p:nvSpPr>
        <p:spPr>
          <a:xfrm>
            <a:off x="5148064" y="548680"/>
            <a:ext cx="1872208" cy="532859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cxnSp>
        <p:nvCxnSpPr>
          <p:cNvPr id="15" name="14 Conector recto de flecha"/>
          <p:cNvCxnSpPr/>
          <p:nvPr/>
        </p:nvCxnSpPr>
        <p:spPr>
          <a:xfrm flipV="1">
            <a:off x="6948264" y="764704"/>
            <a:ext cx="504056" cy="21602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6948264" y="2924944"/>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6948264" y="2924944"/>
            <a:ext cx="432048" cy="2376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530352"/>
            <a:ext cx="8183880" cy="5058888"/>
          </a:xfrm>
        </p:spPr>
        <p:txBody>
          <a:bodyPr>
            <a:normAutofit fontScale="25000" lnSpcReduction="20000"/>
          </a:bodyPr>
          <a:lstStyle/>
          <a:p>
            <a:pPr>
              <a:buNone/>
            </a:pPr>
            <a:r>
              <a:rPr lang="es-AR" sz="11200" b="1" dirty="0">
                <a:latin typeface="Arial" pitchFamily="34" charset="0"/>
                <a:cs typeface="Arial" pitchFamily="34" charset="0"/>
              </a:rPr>
              <a:t>Diseño metodológico</a:t>
            </a:r>
          </a:p>
          <a:p>
            <a:endParaRPr lang="es-AR" dirty="0"/>
          </a:p>
          <a:p>
            <a:endParaRPr lang="es-AR" sz="8000" b="1" dirty="0">
              <a:latin typeface="Arial" pitchFamily="34" charset="0"/>
              <a:cs typeface="Arial" pitchFamily="34" charset="0"/>
            </a:endParaRPr>
          </a:p>
          <a:p>
            <a:endParaRPr lang="es-AR" sz="8000" b="1" dirty="0">
              <a:latin typeface="Arial" pitchFamily="34" charset="0"/>
              <a:cs typeface="Arial" pitchFamily="34" charset="0"/>
            </a:endParaRPr>
          </a:p>
          <a:p>
            <a:r>
              <a:rPr lang="es-AR" sz="8000" b="1" dirty="0">
                <a:latin typeface="Arial" pitchFamily="34" charset="0"/>
                <a:cs typeface="Arial" pitchFamily="34" charset="0"/>
              </a:rPr>
              <a:t>Tipo de estudio</a:t>
            </a:r>
            <a:r>
              <a:rPr lang="es-AR" sz="8000" dirty="0">
                <a:latin typeface="Arial" pitchFamily="34" charset="0"/>
                <a:cs typeface="Arial" pitchFamily="34" charset="0"/>
              </a:rPr>
              <a:t>: Cuantitativo, descriptivo y transversal.</a:t>
            </a:r>
          </a:p>
          <a:p>
            <a:endParaRPr lang="es-AR" sz="8000" dirty="0">
              <a:latin typeface="Arial" pitchFamily="34" charset="0"/>
              <a:cs typeface="Arial" pitchFamily="34" charset="0"/>
            </a:endParaRPr>
          </a:p>
          <a:p>
            <a:r>
              <a:rPr lang="es-AR" sz="8000" b="1" dirty="0">
                <a:latin typeface="Arial" pitchFamily="34" charset="0"/>
                <a:cs typeface="Arial" pitchFamily="34" charset="0"/>
              </a:rPr>
              <a:t>Área de estudio</a:t>
            </a:r>
            <a:r>
              <a:rPr lang="es-AR" sz="8000" dirty="0">
                <a:latin typeface="Arial" pitchFamily="34" charset="0"/>
                <a:cs typeface="Arial" pitchFamily="34" charset="0"/>
              </a:rPr>
              <a:t>: “Servicio de neonatología del Pabellón Virgen de la Misericordia de Osep”.</a:t>
            </a:r>
          </a:p>
          <a:p>
            <a:endParaRPr lang="es-AR" sz="8000" dirty="0">
              <a:latin typeface="Arial" pitchFamily="34" charset="0"/>
              <a:cs typeface="Arial" pitchFamily="34" charset="0"/>
            </a:endParaRPr>
          </a:p>
          <a:p>
            <a:r>
              <a:rPr lang="es-AR" sz="8000" b="1" dirty="0">
                <a:latin typeface="Arial" pitchFamily="34" charset="0"/>
                <a:cs typeface="Arial" pitchFamily="34" charset="0"/>
              </a:rPr>
              <a:t>Universo y muestra</a:t>
            </a:r>
            <a:r>
              <a:rPr lang="es-AR" sz="8000" dirty="0">
                <a:latin typeface="Arial" pitchFamily="34" charset="0"/>
                <a:cs typeface="Arial" pitchFamily="34" charset="0"/>
              </a:rPr>
              <a:t>: cuenta con 60 enfermeros y se toman encuestas a 50 enfermeros.</a:t>
            </a:r>
          </a:p>
          <a:p>
            <a:pPr>
              <a:buNone/>
            </a:pPr>
            <a:endParaRPr lang="es-AR" sz="8000" dirty="0">
              <a:latin typeface="Arial" pitchFamily="34" charset="0"/>
              <a:cs typeface="Arial" pitchFamily="34" charset="0"/>
            </a:endParaRPr>
          </a:p>
          <a:p>
            <a:r>
              <a:rPr lang="es-AR" sz="8000" b="1" dirty="0">
                <a:latin typeface="Arial" pitchFamily="34" charset="0"/>
                <a:cs typeface="Arial" pitchFamily="34" charset="0"/>
              </a:rPr>
              <a:t>Variables</a:t>
            </a:r>
            <a:r>
              <a:rPr lang="es-AR" sz="8000" dirty="0">
                <a:latin typeface="Arial" pitchFamily="34" charset="0"/>
                <a:cs typeface="Arial" pitchFamily="34" charset="0"/>
              </a:rPr>
              <a:t>: sexo, edad, conocimientos previos, participación en simulacros, prioridad, existencia de extinguidores, uso de extinguidores, salidas de emergencia, protocolo, ubicación de llaves de luz, señalización de sectores, vías de evacuación rápida, capacitación, interés de capacitarse.</a:t>
            </a:r>
          </a:p>
          <a:p>
            <a:pPr>
              <a:buNone/>
            </a:pPr>
            <a:r>
              <a:rPr lang="es-AR" sz="8000" dirty="0">
                <a:latin typeface="Arial" pitchFamily="34" charset="0"/>
                <a:cs typeface="Arial"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530352"/>
            <a:ext cx="8183880" cy="5274912"/>
          </a:xfrm>
        </p:spPr>
        <p:txBody>
          <a:bodyPr>
            <a:normAutofit fontScale="92500"/>
          </a:bodyPr>
          <a:lstStyle/>
          <a:p>
            <a:pPr>
              <a:buNone/>
            </a:pPr>
            <a:r>
              <a:rPr lang="es-AR" b="1" dirty="0">
                <a:latin typeface="Arial" pitchFamily="34" charset="0"/>
                <a:cs typeface="Arial" pitchFamily="34" charset="0"/>
              </a:rPr>
              <a:t>Técnicas e instrumentos de Estudio.</a:t>
            </a:r>
          </a:p>
          <a:p>
            <a:pPr>
              <a:buNone/>
            </a:pPr>
            <a:r>
              <a:rPr lang="es-AR" dirty="0">
                <a:latin typeface="Arial" pitchFamily="34" charset="0"/>
                <a:cs typeface="Arial" pitchFamily="34" charset="0"/>
              </a:rPr>
              <a:t>Se utilizó encuestas estructuradas de preguntas cerradas dirigidas al enfermero con datos generales y específicos para saber si están preparados para afrontar desastres o catástrofes de cualquier índole.</a:t>
            </a:r>
          </a:p>
          <a:p>
            <a:pPr>
              <a:buNone/>
            </a:pPr>
            <a:endParaRPr lang="es-AR" b="1" dirty="0">
              <a:latin typeface="Arial" pitchFamily="34" charset="0"/>
              <a:cs typeface="Arial" pitchFamily="34" charset="0"/>
            </a:endParaRPr>
          </a:p>
          <a:p>
            <a:pPr>
              <a:buNone/>
            </a:pPr>
            <a:r>
              <a:rPr lang="es-AR" b="1" dirty="0">
                <a:latin typeface="Arial" pitchFamily="34" charset="0"/>
                <a:cs typeface="Arial" pitchFamily="34" charset="0"/>
              </a:rPr>
              <a:t>Análisis, procesamientos y presentación de datos.</a:t>
            </a:r>
          </a:p>
          <a:p>
            <a:pPr>
              <a:buNone/>
            </a:pPr>
            <a:r>
              <a:rPr lang="es-AR" dirty="0">
                <a:latin typeface="Arial" pitchFamily="34" charset="0"/>
                <a:cs typeface="Arial" pitchFamily="34" charset="0"/>
              </a:rPr>
              <a:t>De la información recolectada se realizaron tablas y gráficos, después de ser recopilados, organizados y tabulados.</a:t>
            </a:r>
          </a:p>
          <a:p>
            <a:pPr>
              <a:buNone/>
            </a:pPr>
            <a:r>
              <a:rPr lang="es-AR" dirty="0">
                <a:latin typeface="Arial" pitchFamily="34" charset="0"/>
                <a:cs typeface="Arial"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052736"/>
            <a:ext cx="8183880" cy="4187952"/>
          </a:xfrm>
        </p:spPr>
        <p:txBody>
          <a:bodyPr/>
          <a:lstStyle/>
          <a:p>
            <a:pPr algn="ctr"/>
            <a:endParaRPr lang="es-ES" dirty="0"/>
          </a:p>
          <a:p>
            <a:pPr algn="ctr"/>
            <a:endParaRPr lang="es-ES" dirty="0"/>
          </a:p>
          <a:p>
            <a:pPr algn="ctr"/>
            <a:endParaRPr lang="es-ES" dirty="0"/>
          </a:p>
          <a:p>
            <a:pPr marL="0" indent="0" algn="ctr">
              <a:buNone/>
            </a:pPr>
            <a:r>
              <a:rPr lang="es-ES" b="1" dirty="0">
                <a:latin typeface="Arial" panose="020B0604020202020204" pitchFamily="34" charset="0"/>
                <a:cs typeface="Arial" panose="020B0604020202020204" pitchFamily="34" charset="0"/>
              </a:rPr>
              <a:t>Gráficos</a:t>
            </a:r>
            <a:endParaRPr lang="es-A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4000262765"/>
              </p:ext>
            </p:extLst>
          </p:nvPr>
        </p:nvGraphicFramePr>
        <p:xfrm>
          <a:off x="4788024" y="1340768"/>
          <a:ext cx="3888431" cy="2116455"/>
        </p:xfrm>
        <a:graphic>
          <a:graphicData uri="http://schemas.openxmlformats.org/drawingml/2006/table">
            <a:tbl>
              <a:tblPr>
                <a:tableStyleId>{5C22544A-7EE6-4342-B048-85BDC9FD1C3A}</a:tableStyleId>
              </a:tblPr>
              <a:tblGrid>
                <a:gridCol w="1292349">
                  <a:extLst>
                    <a:ext uri="{9D8B030D-6E8A-4147-A177-3AD203B41FA5}">
                      <a16:colId xmlns:a16="http://schemas.microsoft.com/office/drawing/2014/main" xmlns="" val="20000"/>
                    </a:ext>
                  </a:extLst>
                </a:gridCol>
                <a:gridCol w="1292349">
                  <a:extLst>
                    <a:ext uri="{9D8B030D-6E8A-4147-A177-3AD203B41FA5}">
                      <a16:colId xmlns:a16="http://schemas.microsoft.com/office/drawing/2014/main" xmlns="" val="20001"/>
                    </a:ext>
                  </a:extLst>
                </a:gridCol>
                <a:gridCol w="1303733">
                  <a:extLst>
                    <a:ext uri="{9D8B030D-6E8A-4147-A177-3AD203B41FA5}">
                      <a16:colId xmlns:a16="http://schemas.microsoft.com/office/drawing/2014/main" xmlns="" val="20002"/>
                    </a:ext>
                  </a:extLst>
                </a:gridCol>
              </a:tblGrid>
              <a:tr h="714484">
                <a:tc>
                  <a:txBody>
                    <a:bodyPr/>
                    <a:lstStyle/>
                    <a:p>
                      <a:pPr algn="ctr">
                        <a:lnSpc>
                          <a:spcPct val="115000"/>
                        </a:lnSpc>
                        <a:spcAft>
                          <a:spcPts val="0"/>
                        </a:spcAft>
                      </a:pPr>
                      <a:r>
                        <a:rPr lang="es-AR" sz="1200" dirty="0">
                          <a:effectLst/>
                        </a:rPr>
                        <a:t>Participación en simulacros</a:t>
                      </a:r>
                      <a:endParaRPr lang="es-AR" sz="1100" dirty="0">
                        <a:effectLst/>
                        <a:latin typeface="Calibri"/>
                        <a:ea typeface="Times New Roman"/>
                        <a:cs typeface="Calibri"/>
                      </a:endParaRPr>
                    </a:p>
                  </a:txBody>
                  <a:tcPr marL="68096" marR="68096" marT="0" marB="0"/>
                </a:tc>
                <a:tc>
                  <a:txBody>
                    <a:bodyPr/>
                    <a:lstStyle/>
                    <a:p>
                      <a:pPr algn="ctr">
                        <a:lnSpc>
                          <a:spcPct val="115000"/>
                        </a:lnSpc>
                        <a:spcAft>
                          <a:spcPts val="0"/>
                        </a:spcAft>
                      </a:pPr>
                      <a:r>
                        <a:rPr lang="es-AR" sz="1200">
                          <a:effectLst/>
                        </a:rPr>
                        <a:t>Fa</a:t>
                      </a:r>
                      <a:endParaRPr lang="es-AR" sz="1100">
                        <a:effectLst/>
                        <a:latin typeface="Calibri"/>
                        <a:ea typeface="Times New Roman"/>
                        <a:cs typeface="Calibri"/>
                      </a:endParaRPr>
                    </a:p>
                  </a:txBody>
                  <a:tcPr marL="68096" marR="68096" marT="0" marB="0"/>
                </a:tc>
                <a:tc>
                  <a:txBody>
                    <a:bodyPr/>
                    <a:lstStyle/>
                    <a:p>
                      <a:pPr algn="ctr">
                        <a:lnSpc>
                          <a:spcPct val="115000"/>
                        </a:lnSpc>
                        <a:spcAft>
                          <a:spcPts val="0"/>
                        </a:spcAft>
                      </a:pPr>
                      <a:r>
                        <a:rPr lang="es-AR" sz="1200" dirty="0">
                          <a:effectLst/>
                        </a:rPr>
                        <a:t>Fr</a:t>
                      </a:r>
                      <a:endParaRPr lang="es-AR" sz="1100" dirty="0">
                        <a:effectLst/>
                        <a:latin typeface="Calibri"/>
                        <a:ea typeface="Times New Roman"/>
                        <a:cs typeface="Calibri"/>
                      </a:endParaRPr>
                    </a:p>
                  </a:txBody>
                  <a:tcPr marL="68096" marR="68096" marT="0" marB="0"/>
                </a:tc>
                <a:extLst>
                  <a:ext uri="{0D108BD9-81ED-4DB2-BD59-A6C34878D82A}">
                    <a16:rowId xmlns:a16="http://schemas.microsoft.com/office/drawing/2014/main" xmlns="" val="10000"/>
                  </a:ext>
                </a:extLst>
              </a:tr>
              <a:tr h="450901">
                <a:tc>
                  <a:txBody>
                    <a:bodyPr/>
                    <a:lstStyle/>
                    <a:p>
                      <a:pPr algn="ctr">
                        <a:lnSpc>
                          <a:spcPct val="115000"/>
                        </a:lnSpc>
                        <a:spcAft>
                          <a:spcPts val="0"/>
                        </a:spcAft>
                      </a:pPr>
                      <a:r>
                        <a:rPr lang="es-AR" sz="1200">
                          <a:effectLst/>
                        </a:rPr>
                        <a:t>SI</a:t>
                      </a:r>
                      <a:endParaRPr lang="es-AR" sz="1100">
                        <a:effectLst/>
                        <a:latin typeface="Calibri"/>
                        <a:ea typeface="Times New Roman"/>
                        <a:cs typeface="Calibri"/>
                      </a:endParaRPr>
                    </a:p>
                  </a:txBody>
                  <a:tcPr marL="68096" marR="68096" marT="0" marB="0"/>
                </a:tc>
                <a:tc>
                  <a:txBody>
                    <a:bodyPr/>
                    <a:lstStyle/>
                    <a:p>
                      <a:pPr algn="ctr">
                        <a:lnSpc>
                          <a:spcPct val="115000"/>
                        </a:lnSpc>
                        <a:spcAft>
                          <a:spcPts val="0"/>
                        </a:spcAft>
                      </a:pPr>
                      <a:r>
                        <a:rPr lang="es-AR" sz="1200">
                          <a:effectLst/>
                        </a:rPr>
                        <a:t>35</a:t>
                      </a:r>
                      <a:endParaRPr lang="es-AR" sz="1100">
                        <a:effectLst/>
                        <a:latin typeface="Calibri"/>
                        <a:ea typeface="Times New Roman"/>
                        <a:cs typeface="Calibri"/>
                      </a:endParaRPr>
                    </a:p>
                  </a:txBody>
                  <a:tcPr marL="68096" marR="68096" marT="0" marB="0"/>
                </a:tc>
                <a:tc>
                  <a:txBody>
                    <a:bodyPr/>
                    <a:lstStyle/>
                    <a:p>
                      <a:pPr algn="ctr">
                        <a:lnSpc>
                          <a:spcPct val="115000"/>
                        </a:lnSpc>
                        <a:spcAft>
                          <a:spcPts val="0"/>
                        </a:spcAft>
                      </a:pPr>
                      <a:r>
                        <a:rPr lang="es-AR" sz="1200">
                          <a:effectLst/>
                        </a:rPr>
                        <a:t>75%</a:t>
                      </a:r>
                      <a:endParaRPr lang="es-AR" sz="1100">
                        <a:effectLst/>
                        <a:latin typeface="Calibri"/>
                        <a:ea typeface="Times New Roman"/>
                        <a:cs typeface="Calibri"/>
                      </a:endParaRPr>
                    </a:p>
                  </a:txBody>
                  <a:tcPr marL="68096" marR="68096" marT="0" marB="0"/>
                </a:tc>
                <a:extLst>
                  <a:ext uri="{0D108BD9-81ED-4DB2-BD59-A6C34878D82A}">
                    <a16:rowId xmlns:a16="http://schemas.microsoft.com/office/drawing/2014/main" xmlns="" val="10001"/>
                  </a:ext>
                </a:extLst>
              </a:tr>
              <a:tr h="475535">
                <a:tc>
                  <a:txBody>
                    <a:bodyPr/>
                    <a:lstStyle/>
                    <a:p>
                      <a:pPr algn="ctr">
                        <a:lnSpc>
                          <a:spcPct val="115000"/>
                        </a:lnSpc>
                        <a:spcAft>
                          <a:spcPts val="0"/>
                        </a:spcAft>
                      </a:pPr>
                      <a:r>
                        <a:rPr lang="es-AR" sz="1200">
                          <a:effectLst/>
                        </a:rPr>
                        <a:t>NO</a:t>
                      </a:r>
                      <a:endParaRPr lang="es-AR" sz="1100">
                        <a:effectLst/>
                        <a:latin typeface="Calibri"/>
                        <a:ea typeface="Times New Roman"/>
                        <a:cs typeface="Calibri"/>
                      </a:endParaRPr>
                    </a:p>
                  </a:txBody>
                  <a:tcPr marL="68096" marR="68096" marT="0" marB="0"/>
                </a:tc>
                <a:tc>
                  <a:txBody>
                    <a:bodyPr/>
                    <a:lstStyle/>
                    <a:p>
                      <a:pPr algn="ctr">
                        <a:lnSpc>
                          <a:spcPct val="115000"/>
                        </a:lnSpc>
                        <a:spcAft>
                          <a:spcPts val="0"/>
                        </a:spcAft>
                      </a:pPr>
                      <a:r>
                        <a:rPr lang="es-AR" sz="1200">
                          <a:effectLst/>
                        </a:rPr>
                        <a:t>15</a:t>
                      </a:r>
                      <a:endParaRPr lang="es-AR" sz="1100">
                        <a:effectLst/>
                        <a:latin typeface="Calibri"/>
                        <a:ea typeface="Times New Roman"/>
                        <a:cs typeface="Calibri"/>
                      </a:endParaRPr>
                    </a:p>
                  </a:txBody>
                  <a:tcPr marL="68096" marR="68096" marT="0" marB="0"/>
                </a:tc>
                <a:tc>
                  <a:txBody>
                    <a:bodyPr/>
                    <a:lstStyle/>
                    <a:p>
                      <a:pPr algn="ctr">
                        <a:lnSpc>
                          <a:spcPct val="115000"/>
                        </a:lnSpc>
                        <a:spcAft>
                          <a:spcPts val="0"/>
                        </a:spcAft>
                      </a:pPr>
                      <a:r>
                        <a:rPr lang="es-AR" sz="1200">
                          <a:effectLst/>
                        </a:rPr>
                        <a:t>30%</a:t>
                      </a:r>
                      <a:endParaRPr lang="es-AR" sz="1100">
                        <a:effectLst/>
                        <a:latin typeface="Calibri"/>
                        <a:ea typeface="Times New Roman"/>
                        <a:cs typeface="Calibri"/>
                      </a:endParaRPr>
                    </a:p>
                  </a:txBody>
                  <a:tcPr marL="68096" marR="68096" marT="0" marB="0"/>
                </a:tc>
                <a:extLst>
                  <a:ext uri="{0D108BD9-81ED-4DB2-BD59-A6C34878D82A}">
                    <a16:rowId xmlns:a16="http://schemas.microsoft.com/office/drawing/2014/main" xmlns="" val="10002"/>
                  </a:ext>
                </a:extLst>
              </a:tr>
              <a:tr h="475535">
                <a:tc>
                  <a:txBody>
                    <a:bodyPr/>
                    <a:lstStyle/>
                    <a:p>
                      <a:pPr algn="ctr">
                        <a:lnSpc>
                          <a:spcPct val="115000"/>
                        </a:lnSpc>
                        <a:spcAft>
                          <a:spcPts val="0"/>
                        </a:spcAft>
                      </a:pPr>
                      <a:r>
                        <a:rPr lang="es-AR" sz="1200">
                          <a:effectLst/>
                        </a:rPr>
                        <a:t>Total</a:t>
                      </a:r>
                      <a:endParaRPr lang="es-AR" sz="1100">
                        <a:effectLst/>
                        <a:latin typeface="Calibri"/>
                        <a:ea typeface="Times New Roman"/>
                        <a:cs typeface="Calibri"/>
                      </a:endParaRPr>
                    </a:p>
                  </a:txBody>
                  <a:tcPr marL="68096" marR="68096" marT="0" marB="0"/>
                </a:tc>
                <a:tc>
                  <a:txBody>
                    <a:bodyPr/>
                    <a:lstStyle/>
                    <a:p>
                      <a:pPr algn="ctr">
                        <a:lnSpc>
                          <a:spcPct val="115000"/>
                        </a:lnSpc>
                        <a:spcAft>
                          <a:spcPts val="0"/>
                        </a:spcAft>
                      </a:pPr>
                      <a:r>
                        <a:rPr lang="es-AR" sz="1200">
                          <a:effectLst/>
                        </a:rPr>
                        <a:t>50</a:t>
                      </a:r>
                      <a:endParaRPr lang="es-AR" sz="1100">
                        <a:effectLst/>
                        <a:latin typeface="Calibri"/>
                        <a:ea typeface="Times New Roman"/>
                        <a:cs typeface="Calibri"/>
                      </a:endParaRPr>
                    </a:p>
                  </a:txBody>
                  <a:tcPr marL="68096" marR="68096" marT="0" marB="0"/>
                </a:tc>
                <a:tc>
                  <a:txBody>
                    <a:bodyPr/>
                    <a:lstStyle/>
                    <a:p>
                      <a:pPr algn="ctr">
                        <a:lnSpc>
                          <a:spcPct val="115000"/>
                        </a:lnSpc>
                        <a:spcAft>
                          <a:spcPts val="0"/>
                        </a:spcAft>
                      </a:pPr>
                      <a:r>
                        <a:rPr lang="es-AR" sz="1200" dirty="0">
                          <a:effectLst/>
                        </a:rPr>
                        <a:t>100%</a:t>
                      </a:r>
                      <a:endParaRPr lang="es-AR" sz="1100" dirty="0">
                        <a:effectLst/>
                        <a:latin typeface="Calibri"/>
                        <a:ea typeface="Times New Roman"/>
                        <a:cs typeface="Calibri"/>
                      </a:endParaRPr>
                    </a:p>
                  </a:txBody>
                  <a:tcPr marL="68096" marR="68096" marT="0" marB="0"/>
                </a:tc>
                <a:extLst>
                  <a:ext uri="{0D108BD9-81ED-4DB2-BD59-A6C34878D82A}">
                    <a16:rowId xmlns:a16="http://schemas.microsoft.com/office/drawing/2014/main" xmlns="" val="10003"/>
                  </a:ext>
                </a:extLst>
              </a:tr>
            </a:tbl>
          </a:graphicData>
        </a:graphic>
      </p:graphicFrame>
      <p:pic>
        <p:nvPicPr>
          <p:cNvPr id="4" name="3 Imagen"/>
          <p:cNvPicPr/>
          <p:nvPr/>
        </p:nvPicPr>
        <p:blipFill>
          <a:blip r:embed="rId2">
            <a:extLst>
              <a:ext uri="{28A0092B-C50C-407E-A947-70E740481C1C}">
                <a14:useLocalDpi xmlns:a14="http://schemas.microsoft.com/office/drawing/2010/main" val="0"/>
              </a:ext>
            </a:extLst>
          </a:blip>
          <a:srcRect l="-2437" t="-12057" r="-3444" b="-12532"/>
          <a:stretch>
            <a:fillRect/>
          </a:stretch>
        </p:blipFill>
        <p:spPr bwMode="auto">
          <a:xfrm>
            <a:off x="594178" y="1340768"/>
            <a:ext cx="4013245" cy="2116455"/>
          </a:xfrm>
          <a:prstGeom prst="rect">
            <a:avLst/>
          </a:prstGeom>
          <a:solidFill>
            <a:srgbClr val="FFFFFF"/>
          </a:solidFill>
          <a:ln>
            <a:noFill/>
          </a:ln>
        </p:spPr>
      </p:pic>
      <p:sp>
        <p:nvSpPr>
          <p:cNvPr id="6" name="5 Rectángulo"/>
          <p:cNvSpPr/>
          <p:nvPr/>
        </p:nvSpPr>
        <p:spPr>
          <a:xfrm>
            <a:off x="573926" y="620688"/>
            <a:ext cx="7886506" cy="369332"/>
          </a:xfrm>
          <a:prstGeom prst="rect">
            <a:avLst/>
          </a:prstGeom>
        </p:spPr>
        <p:txBody>
          <a:bodyPr wrap="square">
            <a:spAutoFit/>
          </a:bodyPr>
          <a:lstStyle/>
          <a:p>
            <a:r>
              <a:rPr lang="es-AR" b="1" dirty="0"/>
              <a:t>Título:</a:t>
            </a:r>
            <a:r>
              <a:rPr lang="es-AR" dirty="0"/>
              <a:t> participación de los encuestados en simulacros </a:t>
            </a:r>
          </a:p>
        </p:txBody>
      </p:sp>
      <p:sp>
        <p:nvSpPr>
          <p:cNvPr id="7" name="6 Rectángulo"/>
          <p:cNvSpPr/>
          <p:nvPr/>
        </p:nvSpPr>
        <p:spPr>
          <a:xfrm>
            <a:off x="573926" y="4581128"/>
            <a:ext cx="7894890" cy="923330"/>
          </a:xfrm>
          <a:prstGeom prst="rect">
            <a:avLst/>
          </a:prstGeom>
        </p:spPr>
        <p:txBody>
          <a:bodyPr wrap="square">
            <a:spAutoFit/>
          </a:bodyPr>
          <a:lstStyle/>
          <a:p>
            <a:r>
              <a:rPr lang="es-AR" b="1" dirty="0"/>
              <a:t>Comentario: </a:t>
            </a:r>
            <a:r>
              <a:rPr lang="es-AR" dirty="0"/>
              <a:t>el 70% de los encuestados a participado anteriormente en simulacros de evacuación y algunos hace mas de 5 años.</a:t>
            </a:r>
          </a:p>
        </p:txBody>
      </p:sp>
      <p:sp>
        <p:nvSpPr>
          <p:cNvPr id="8" name="7 CuadroTexto"/>
          <p:cNvSpPr txBox="1"/>
          <p:nvPr/>
        </p:nvSpPr>
        <p:spPr>
          <a:xfrm>
            <a:off x="755577" y="3801580"/>
            <a:ext cx="7632847" cy="587853"/>
          </a:xfrm>
          <a:prstGeom prst="rect">
            <a:avLst/>
          </a:prstGeom>
          <a:noFill/>
        </p:spPr>
        <p:txBody>
          <a:bodyPr wrap="square" rtlCol="0">
            <a:spAutoFit/>
          </a:bodyPr>
          <a:lstStyle/>
          <a:p>
            <a:pPr>
              <a:lnSpc>
                <a:spcPct val="115000"/>
              </a:lnSpc>
              <a:spcAft>
                <a:spcPts val="1000"/>
              </a:spcAft>
            </a:pPr>
            <a:r>
              <a:rPr lang="es-AR" sz="1400" b="1" dirty="0">
                <a:latin typeface="Arial"/>
                <a:ea typeface="Times New Roman"/>
                <a:cs typeface="Calibri"/>
              </a:rPr>
              <a:t>Fuente</a:t>
            </a:r>
            <a:r>
              <a:rPr lang="es-AR" sz="1400" dirty="0">
                <a:latin typeface="Arial"/>
                <a:ea typeface="Times New Roman"/>
                <a:cs typeface="Calibri"/>
              </a:rPr>
              <a:t>: Elaboración propia en base a datos obtenidos de encuesta realizada a los enfermeros del servicio   de  neonatología pabellón  Virgen de la Misericordia  Hospital  El Carmen</a:t>
            </a:r>
            <a:endParaRPr lang="es-AR" sz="1400" dirty="0">
              <a:effectLst/>
              <a:latin typeface="Calibri"/>
              <a:ea typeface="Times New Roman"/>
              <a:cs typeface="Calibri"/>
            </a:endParaRPr>
          </a:p>
        </p:txBody>
      </p:sp>
    </p:spTree>
    <p:extLst>
      <p:ext uri="{BB962C8B-B14F-4D97-AF65-F5344CB8AC3E}">
        <p14:creationId xmlns:p14="http://schemas.microsoft.com/office/powerpoint/2010/main" val="16760321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3005</TotalTime>
  <Words>946</Words>
  <Application>Microsoft Office PowerPoint</Application>
  <PresentationFormat>Presentación en pantalla (4:3)</PresentationFormat>
  <Paragraphs>123</Paragraphs>
  <Slides>15</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22" baseType="lpstr">
      <vt:lpstr>Arial</vt:lpstr>
      <vt:lpstr>Calibri</vt:lpstr>
      <vt:lpstr>Times New Roman</vt:lpstr>
      <vt:lpstr>Verdana</vt:lpstr>
      <vt:lpstr>Wingdings 2</vt:lpstr>
      <vt:lpstr>Aspecto</vt:lpstr>
      <vt:lpstr>Gráfico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cecilia marchena</dc:creator>
  <cp:lastModifiedBy>Diseño 4</cp:lastModifiedBy>
  <cp:revision>63</cp:revision>
  <dcterms:created xsi:type="dcterms:W3CDTF">2019-02-15T19:05:54Z</dcterms:created>
  <dcterms:modified xsi:type="dcterms:W3CDTF">2019-02-19T14:40:49Z</dcterms:modified>
</cp:coreProperties>
</file>