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33440A-D04E-4FB0-ACBB-D1FD42651063}" type="datetime1">
              <a:rPr lang="en-US" smtClean="0"/>
              <a:pPr/>
              <a:t>12/19/2011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2B87-34EF-4A51-9D34-7E034C3F98AF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4A0D0-45D7-4B2C-80ED-6B833606DD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2B87-34EF-4A51-9D34-7E034C3F98AF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4A0D0-45D7-4B2C-80ED-6B833606DD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33440A-D04E-4FB0-ACBB-D1FD42651063}" type="datetime1">
              <a:rPr lang="en-US" smtClean="0"/>
              <a:pPr/>
              <a:t>12/19/2011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ADA7-12A5-4168-87FD-0A7BA931419B}" type="datetime1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5A2C-8CF9-418C-929E-59F23F70E5F3}" type="datetime1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9BAF-DF50-49A9-A24B-E772F34D4EE8}" type="datetime1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9F9C-0FE7-4725-BBF1-3A439DEFF6B8}" type="datetime1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2ABE-290F-4556-9BE6-EA283C4356C3}" type="datetime1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7221-B4EC-499E-8F13-52A4FCD99E36}" type="datetime1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042D-FBEA-40C8-ACF1-388DE857BC66}" type="datetime1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1A33440A-D04E-4FB0-ACBB-D1FD42651063}" type="datetime1">
              <a:rPr lang="en-US" smtClean="0"/>
              <a:pPr/>
              <a:t>12/19/2011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‹Nº›</a:t>
            </a:fld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1167206"/>
          </a:xfrm>
        </p:spPr>
        <p:txBody>
          <a:bodyPr/>
          <a:lstStyle/>
          <a:p>
            <a:r>
              <a:rPr lang="es-ES_tradnl" dirty="0" smtClean="0"/>
              <a:t>Autoras: E.U.: </a:t>
            </a:r>
            <a:r>
              <a:rPr lang="es-ES_tradnl" dirty="0" err="1" smtClean="0"/>
              <a:t>Cavallo</a:t>
            </a:r>
            <a:r>
              <a:rPr lang="es-ES_tradnl" dirty="0" smtClean="0"/>
              <a:t> Gabriela</a:t>
            </a:r>
          </a:p>
          <a:p>
            <a:r>
              <a:rPr lang="es-ES_tradnl" dirty="0" smtClean="0"/>
              <a:t>              E.U.: </a:t>
            </a:r>
            <a:r>
              <a:rPr lang="es-ES_tradnl" dirty="0" err="1" smtClean="0"/>
              <a:t>Vidaurre</a:t>
            </a:r>
            <a:r>
              <a:rPr lang="es-ES_tradnl" dirty="0" smtClean="0"/>
              <a:t> Silvia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Educación Continua del personal de enfermería</a:t>
            </a:r>
            <a:endParaRPr lang="es-ES_tradnl" dirty="0"/>
          </a:p>
        </p:txBody>
      </p:sp>
      <p:pic>
        <p:nvPicPr>
          <p:cNvPr id="4" name="3 Imagen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2786058"/>
            <a:ext cx="2571768" cy="38646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Diseño Metodológico</a:t>
            </a:r>
            <a:endParaRPr lang="es-ES_tradnl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s-ES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Método de investigación </a:t>
            </a:r>
            <a:endParaRPr lang="es-ES_tradnl" sz="28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Proceso formal: inductivo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es-ES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Población y muestra</a:t>
            </a:r>
            <a:endParaRPr lang="es-ES_tradnl" sz="28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a.  Población: personal enfermero del Hospital Diego </a:t>
            </a:r>
            <a:r>
              <a:rPr lang="es-ES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Paroissien</a:t>
            </a:r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Total aproximado de 100 personas.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b.  Muestra: aleatoria: 40 personas: 40% de la población.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Diseño Metodológico</a:t>
            </a:r>
            <a:endParaRPr lang="es-ES_tradnl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s-ES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Grado de generalización: 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Orientada a conclusiones: de acuerdo al tema propuesto mediante la realización de la investigación vamos a llegar la conclusión del por qué el enfermero no continua estudiando.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es-ES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Según las fuentes: 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Metodológica: debido a que se realizarán encuestas para la recolección de datos.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800" b="1" dirty="0" smtClean="0">
                <a:solidFill>
                  <a:schemeClr val="tx1"/>
                </a:solidFill>
              </a:rPr>
              <a:t>Variables</a:t>
            </a:r>
            <a:endParaRPr lang="es-ES_tradnl" sz="48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s-ES" sz="71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Personal en Estudio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71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Sexo 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71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Edad 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71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Antigüedad en la profesión Enfermera 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71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Antigüedad en la Institución 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71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Formación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71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Doble Empleo 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71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Carga Familiar 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71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Carga Horaria Laboral 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71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Turno en que desarrolla su actividad en la institución 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71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Servicio en que desarrolla su actividad laboral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71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Situación laboral</a:t>
            </a:r>
            <a:endParaRPr lang="es-ES_tradnl" sz="71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800" b="1" dirty="0" smtClean="0">
                <a:solidFill>
                  <a:schemeClr val="tx1"/>
                </a:solidFill>
              </a:rPr>
              <a:t>Variables</a:t>
            </a:r>
            <a:endParaRPr lang="es-ES_tradnl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s-ES" sz="20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Causas limitantes de la Educación Continua</a:t>
            </a:r>
            <a:endParaRPr lang="es-ES_tradnl" sz="2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Económicas            </a:t>
            </a:r>
            <a:endParaRPr lang="es-ES_tradnl" sz="2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Disponibilidad Horaria     </a:t>
            </a:r>
          </a:p>
          <a:p>
            <a:pPr lvl="0"/>
            <a:r>
              <a:rPr lang="es-E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Motivación       </a:t>
            </a:r>
          </a:p>
          <a:p>
            <a:pPr lvl="0"/>
            <a:r>
              <a:rPr lang="es-E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Incentivos   </a:t>
            </a:r>
            <a:r>
              <a:rPr lang="es-ES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Franquicias horarias </a:t>
            </a:r>
          </a:p>
          <a:p>
            <a:pPr lvl="0">
              <a:buNone/>
            </a:pPr>
            <a:r>
              <a:rPr lang="es-ES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                             Económicas                     </a:t>
            </a:r>
            <a:endParaRPr lang="es-ES_tradnl" sz="1800" b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0">
              <a:buNone/>
            </a:pPr>
            <a:r>
              <a:rPr lang="es-ES_tradnl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                             </a:t>
            </a:r>
            <a:r>
              <a:rPr lang="es-ES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Estimulación               </a:t>
            </a:r>
            <a:r>
              <a:rPr lang="es-E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</a:t>
            </a:r>
            <a:endParaRPr lang="es-ES_tradnl" sz="2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Oferta de capacitación     </a:t>
            </a:r>
            <a:r>
              <a:rPr lang="es-ES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Conocimiento</a:t>
            </a:r>
            <a:endParaRPr lang="es-ES_tradnl" sz="1800" b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s-ES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                                                       Medio de comunicación </a:t>
            </a:r>
          </a:p>
          <a:p>
            <a:pPr>
              <a:buNone/>
            </a:pPr>
            <a:r>
              <a:rPr lang="es-ES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                                                       Oferta del interés personal </a:t>
            </a:r>
            <a:endParaRPr lang="es-ES_tradnl" sz="1800" b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Institucional      </a:t>
            </a:r>
            <a:r>
              <a:rPr lang="es-ES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Necesidades de capacitación       </a:t>
            </a:r>
            <a:endParaRPr lang="es-ES_tradnl" sz="1800" b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s-ES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                                   Capacitación Enfermera               </a:t>
            </a:r>
            <a:endParaRPr lang="es-ES_tradnl" sz="1800" b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s-ES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                                   Capacitación del interés personal </a:t>
            </a:r>
            <a:endParaRPr lang="es-ES_tradnl" sz="18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800" b="1" dirty="0" smtClean="0">
                <a:solidFill>
                  <a:schemeClr val="tx1"/>
                </a:solidFill>
              </a:rPr>
              <a:t>Variables</a:t>
            </a:r>
            <a:endParaRPr lang="es-ES_tradnl" sz="4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32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Educación Continua</a:t>
            </a: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Capacitación Específica</a:t>
            </a: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Capacitación General</a:t>
            </a:r>
          </a:p>
          <a:p>
            <a:pPr lvl="0"/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Otro tipo de capacitación</a:t>
            </a:r>
          </a:p>
          <a:p>
            <a:pPr lvl="0"/>
            <a:endParaRPr lang="es-ES" dirty="0" smtClean="0"/>
          </a:p>
          <a:p>
            <a:pPr lvl="0"/>
            <a:endParaRPr lang="es-ES" dirty="0" smtClean="0"/>
          </a:p>
          <a:p>
            <a:pPr lvl="0"/>
            <a:endParaRPr lang="es-ES" dirty="0" smtClean="0"/>
          </a:p>
          <a:p>
            <a:pPr lvl="0"/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3600" b="1" dirty="0" smtClean="0"/>
              <a:t>Relación Cantidad de </a:t>
            </a:r>
            <a:br>
              <a:rPr lang="es-ES_tradnl" sz="3600" b="1" dirty="0" smtClean="0"/>
            </a:br>
            <a:r>
              <a:rPr lang="es-ES_tradnl" sz="3600" b="1" dirty="0" smtClean="0"/>
              <a:t>Empleos-Disponibilidad Económica</a:t>
            </a:r>
            <a:endParaRPr lang="es-ES_tradnl" sz="3600" b="1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28662" y="2857496"/>
          <a:ext cx="7715305" cy="292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61"/>
                <a:gridCol w="1543061"/>
                <a:gridCol w="1543061"/>
                <a:gridCol w="1543061"/>
                <a:gridCol w="1543061"/>
              </a:tblGrid>
              <a:tr h="511517">
                <a:tc>
                  <a:txBody>
                    <a:bodyPr/>
                    <a:lstStyle/>
                    <a:p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MF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F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PF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Total</a:t>
                      </a:r>
                      <a:endParaRPr lang="es-AR" sz="2000" dirty="0"/>
                    </a:p>
                  </a:txBody>
                  <a:tcPr/>
                </a:tc>
              </a:tr>
              <a:tr h="511517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 1 Empleo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1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10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9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20</a:t>
                      </a:r>
                      <a:endParaRPr lang="es-AR" sz="2000" dirty="0"/>
                    </a:p>
                  </a:txBody>
                  <a:tcPr/>
                </a:tc>
              </a:tr>
              <a:tr h="511517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2 Empleos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3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10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7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20</a:t>
                      </a:r>
                      <a:endParaRPr lang="es-AR" sz="2000" dirty="0"/>
                    </a:p>
                  </a:txBody>
                  <a:tcPr/>
                </a:tc>
              </a:tr>
              <a:tr h="882891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≥3 Empleos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0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0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0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0</a:t>
                      </a:r>
                      <a:endParaRPr lang="es-AR" sz="2000" dirty="0"/>
                    </a:p>
                  </a:txBody>
                  <a:tcPr/>
                </a:tc>
              </a:tr>
              <a:tr h="511517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Total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4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20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16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/>
                        <a:t>40</a:t>
                      </a:r>
                      <a:endParaRPr lang="es-AR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504049" y="2349305"/>
          <a:ext cx="4614203" cy="478301"/>
        </p:xfrm>
        <a:graphic>
          <a:graphicData uri="http://schemas.openxmlformats.org/drawingml/2006/table">
            <a:tbl>
              <a:tblPr/>
              <a:tblGrid>
                <a:gridCol w="4614203"/>
              </a:tblGrid>
              <a:tr h="478301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DISPONIBILIDAD ECONÓMICA</a:t>
                      </a:r>
                      <a:endParaRPr lang="es-A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393895" y="3390314"/>
          <a:ext cx="520505" cy="2011680"/>
        </p:xfrm>
        <a:graphic>
          <a:graphicData uri="http://schemas.openxmlformats.org/drawingml/2006/table">
            <a:tbl>
              <a:tblPr/>
              <a:tblGrid>
                <a:gridCol w="520505"/>
              </a:tblGrid>
              <a:tr h="1896074">
                <a:tc>
                  <a:txBody>
                    <a:bodyPr/>
                    <a:lstStyle/>
                    <a:p>
                      <a:r>
                        <a:rPr lang="es-AR" baseline="0" dirty="0" smtClean="0"/>
                        <a:t>E</a:t>
                      </a:r>
                    </a:p>
                    <a:p>
                      <a:r>
                        <a:rPr lang="es-AR" baseline="0" dirty="0" smtClean="0"/>
                        <a:t>M</a:t>
                      </a:r>
                    </a:p>
                    <a:p>
                      <a:r>
                        <a:rPr lang="es-AR" baseline="0" dirty="0" smtClean="0"/>
                        <a:t>P</a:t>
                      </a:r>
                    </a:p>
                    <a:p>
                      <a:r>
                        <a:rPr lang="es-AR" baseline="0" dirty="0" smtClean="0"/>
                        <a:t>L</a:t>
                      </a:r>
                    </a:p>
                    <a:p>
                      <a:r>
                        <a:rPr lang="es-AR" baseline="0" dirty="0" smtClean="0"/>
                        <a:t>E</a:t>
                      </a:r>
                    </a:p>
                    <a:p>
                      <a:r>
                        <a:rPr lang="es-AR" baseline="0" dirty="0" smtClean="0"/>
                        <a:t>O</a:t>
                      </a:r>
                    </a:p>
                    <a:p>
                      <a:r>
                        <a:rPr lang="es-AR" baseline="0" dirty="0" smtClean="0"/>
                        <a:t>S</a:t>
                      </a:r>
                      <a:endParaRPr lang="es-AR" baseline="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0" name="9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4000" b="1" dirty="0" smtClean="0"/>
              <a:t>Relación </a:t>
            </a:r>
            <a:r>
              <a:rPr lang="es-ES_tradnl" sz="4000" b="1" dirty="0" smtClean="0"/>
              <a:t>Carga Horaria</a:t>
            </a:r>
            <a:br>
              <a:rPr lang="es-ES_tradnl" sz="4000" b="1" dirty="0" smtClean="0"/>
            </a:br>
            <a:r>
              <a:rPr lang="es-ES_tradnl" sz="4000" b="1" dirty="0" smtClean="0"/>
              <a:t> Laboral-Disponibilidad Horaria</a:t>
            </a:r>
            <a:endParaRPr lang="es-ES_tradnl" sz="40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28662" y="2500306"/>
          <a:ext cx="7858180" cy="3317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571636"/>
                <a:gridCol w="1571636"/>
                <a:gridCol w="1571636"/>
                <a:gridCol w="1571636"/>
              </a:tblGrid>
              <a:tr h="552981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MF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F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PF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Total</a:t>
                      </a:r>
                      <a:endParaRPr lang="es-AR" dirty="0"/>
                    </a:p>
                  </a:txBody>
                  <a:tcPr/>
                </a:tc>
              </a:tr>
              <a:tr h="552981">
                <a:tc>
                  <a:txBody>
                    <a:bodyPr/>
                    <a:lstStyle/>
                    <a:p>
                      <a:r>
                        <a:rPr lang="es-AR" dirty="0" smtClean="0">
                          <a:latin typeface="Calibri"/>
                          <a:cs typeface="Calibri"/>
                        </a:rPr>
                        <a:t>˂ </a:t>
                      </a:r>
                      <a:r>
                        <a:rPr lang="es-AR" dirty="0" smtClean="0"/>
                        <a:t>36hs. </a:t>
                      </a:r>
                      <a:r>
                        <a:rPr lang="es-AR" dirty="0" err="1" smtClean="0"/>
                        <a:t>Sem</a:t>
                      </a:r>
                      <a:r>
                        <a:rPr lang="es-AR" dirty="0" smtClean="0"/>
                        <a:t>.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2</a:t>
                      </a:r>
                      <a:endParaRPr lang="es-AR" dirty="0"/>
                    </a:p>
                  </a:txBody>
                  <a:tcPr/>
                </a:tc>
              </a:tr>
              <a:tr h="552981">
                <a:tc>
                  <a:txBody>
                    <a:bodyPr/>
                    <a:lstStyle/>
                    <a:p>
                      <a:r>
                        <a:rPr lang="es-AR" dirty="0" smtClean="0"/>
                        <a:t>36hs. </a:t>
                      </a:r>
                      <a:r>
                        <a:rPr lang="es-AR" dirty="0" err="1" smtClean="0"/>
                        <a:t>Sem</a:t>
                      </a:r>
                      <a:r>
                        <a:rPr lang="es-AR" dirty="0" smtClean="0"/>
                        <a:t>.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3</a:t>
                      </a:r>
                      <a:endParaRPr lang="es-AR" dirty="0"/>
                    </a:p>
                  </a:txBody>
                  <a:tcPr/>
                </a:tc>
              </a:tr>
              <a:tr h="552981">
                <a:tc>
                  <a:txBody>
                    <a:bodyPr/>
                    <a:lstStyle/>
                    <a:p>
                      <a:r>
                        <a:rPr lang="es-AR" dirty="0" smtClean="0"/>
                        <a:t>40hs. </a:t>
                      </a:r>
                      <a:r>
                        <a:rPr lang="es-AR" dirty="0" err="1" smtClean="0"/>
                        <a:t>Sem</a:t>
                      </a:r>
                      <a:r>
                        <a:rPr lang="es-AR" dirty="0" smtClean="0"/>
                        <a:t>.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14</a:t>
                      </a:r>
                      <a:endParaRPr lang="es-AR" dirty="0"/>
                    </a:p>
                  </a:txBody>
                  <a:tcPr/>
                </a:tc>
              </a:tr>
              <a:tr h="552981">
                <a:tc>
                  <a:txBody>
                    <a:bodyPr/>
                    <a:lstStyle/>
                    <a:p>
                      <a:r>
                        <a:rPr lang="es-AR" dirty="0" smtClean="0">
                          <a:latin typeface="+mn-lt"/>
                          <a:cs typeface="Calibri"/>
                        </a:rPr>
                        <a:t>˃ 40hs. </a:t>
                      </a:r>
                      <a:r>
                        <a:rPr lang="es-AR" dirty="0" err="1" smtClean="0">
                          <a:latin typeface="+mn-lt"/>
                          <a:cs typeface="Calibri"/>
                        </a:rPr>
                        <a:t>Sem</a:t>
                      </a:r>
                      <a:r>
                        <a:rPr lang="es-AR" dirty="0" smtClean="0">
                          <a:latin typeface="+mn-lt"/>
                          <a:cs typeface="Calibri"/>
                        </a:rPr>
                        <a:t>.</a:t>
                      </a:r>
                      <a:endParaRPr lang="es-AR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6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21</a:t>
                      </a:r>
                      <a:endParaRPr lang="es-AR" dirty="0"/>
                    </a:p>
                  </a:txBody>
                  <a:tcPr/>
                </a:tc>
              </a:tr>
              <a:tr h="552981">
                <a:tc>
                  <a:txBody>
                    <a:bodyPr/>
                    <a:lstStyle/>
                    <a:p>
                      <a:r>
                        <a:rPr lang="es-AR" dirty="0" smtClean="0"/>
                        <a:t>Total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7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22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504049" y="2053883"/>
          <a:ext cx="4684542" cy="407963"/>
        </p:xfrm>
        <a:graphic>
          <a:graphicData uri="http://schemas.openxmlformats.org/drawingml/2006/table">
            <a:tbl>
              <a:tblPr/>
              <a:tblGrid>
                <a:gridCol w="4684542"/>
              </a:tblGrid>
              <a:tr h="407963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DISPONIBILIDAD HORARIA</a:t>
                      </a:r>
                      <a:endParaRPr lang="es-A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64234" y="3024554"/>
          <a:ext cx="464234" cy="2286000"/>
        </p:xfrm>
        <a:graphic>
          <a:graphicData uri="http://schemas.openxmlformats.org/drawingml/2006/table">
            <a:tbl>
              <a:tblPr/>
              <a:tblGrid>
                <a:gridCol w="464234"/>
              </a:tblGrid>
              <a:tr h="2250831">
                <a:tc>
                  <a:txBody>
                    <a:bodyPr/>
                    <a:lstStyle/>
                    <a:p>
                      <a:r>
                        <a:rPr lang="es-AR" dirty="0" smtClean="0"/>
                        <a:t>C.</a:t>
                      </a:r>
                    </a:p>
                    <a:p>
                      <a:r>
                        <a:rPr lang="es-AR" dirty="0" smtClean="0"/>
                        <a:t>HORAR</a:t>
                      </a:r>
                    </a:p>
                    <a:p>
                      <a:r>
                        <a:rPr lang="es-AR" dirty="0" smtClean="0"/>
                        <a:t>I</a:t>
                      </a:r>
                    </a:p>
                    <a:p>
                      <a:r>
                        <a:rPr lang="es-AR" dirty="0" smtClean="0"/>
                        <a:t>A</a:t>
                      </a:r>
                      <a:endParaRPr lang="es-A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000" b="1" dirty="0" smtClean="0"/>
              <a:t>Relación </a:t>
            </a:r>
            <a:r>
              <a:rPr lang="es-ES_tradnl" sz="4000" b="1" dirty="0" smtClean="0"/>
              <a:t>Motivación-Estimulación</a:t>
            </a:r>
            <a:endParaRPr lang="es-ES_tradnl" sz="40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1214414" y="3071810"/>
          <a:ext cx="7286676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128730"/>
                <a:gridCol w="1285884"/>
                <a:gridCol w="1143008"/>
                <a:gridCol w="1071570"/>
                <a:gridCol w="128588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Siempre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Casi Siempre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 veces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Nunca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Total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Sí, desea Capacitarse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6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32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No, desea Capacitarse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8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Total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7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7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574388" y="2700997"/>
          <a:ext cx="4614203" cy="365760"/>
        </p:xfrm>
        <a:graphic>
          <a:graphicData uri="http://schemas.openxmlformats.org/drawingml/2006/table">
            <a:tbl>
              <a:tblPr/>
              <a:tblGrid>
                <a:gridCol w="4614203"/>
              </a:tblGrid>
              <a:tr h="351692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ESTIMULACIÓN</a:t>
                      </a:r>
                      <a:endParaRPr lang="es-A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675249" y="3713871"/>
          <a:ext cx="539165" cy="1310640"/>
        </p:xfrm>
        <a:graphic>
          <a:graphicData uri="http://schemas.openxmlformats.org/drawingml/2006/table">
            <a:tbl>
              <a:tblPr/>
              <a:tblGrid>
                <a:gridCol w="539165"/>
              </a:tblGrid>
              <a:tr h="1280160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M</a:t>
                      </a:r>
                    </a:p>
                    <a:p>
                      <a:r>
                        <a:rPr lang="es-AR" sz="1600" dirty="0" smtClean="0"/>
                        <a:t>O</a:t>
                      </a:r>
                    </a:p>
                    <a:p>
                      <a:r>
                        <a:rPr lang="es-AR" sz="1600" dirty="0" smtClean="0"/>
                        <a:t>T</a:t>
                      </a:r>
                    </a:p>
                    <a:p>
                      <a:r>
                        <a:rPr lang="es-AR" sz="1600" dirty="0" smtClean="0"/>
                        <a:t>I</a:t>
                      </a:r>
                    </a:p>
                    <a:p>
                      <a:r>
                        <a:rPr lang="es-AR" sz="1600" dirty="0" smtClean="0"/>
                        <a:t>V.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800" b="1" dirty="0" smtClean="0">
                <a:solidFill>
                  <a:schemeClr val="tx1"/>
                </a:solidFill>
              </a:rPr>
              <a:t>Conclusión</a:t>
            </a:r>
            <a:endParaRPr lang="es-ES_tradnl" sz="48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Alto porcentaje de motivación: 80%</a:t>
            </a:r>
          </a:p>
          <a:p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Escaso incentivo institucional.</a:t>
            </a:r>
            <a:endParaRPr lang="es-AR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52,5% de enfermeros cuya carga horaria laboral supera las 40hs. semanales: disponibilidad horaria disminuida.</a:t>
            </a:r>
            <a:endParaRPr lang="es-AR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Existe una disponibilidad económica escasa: el 50% de la muestra posee dos empleos.</a:t>
            </a:r>
            <a:endParaRPr lang="es-AR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Descubrimos,  que el 47,5% de los profesionales reconoce la oferta de capacitación vigente, sin embargo el 22% manifiesta que esta oferta no es de su interés.</a:t>
            </a:r>
            <a:endParaRPr lang="es-AR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800" b="1" dirty="0" smtClean="0">
                <a:solidFill>
                  <a:schemeClr val="tx1"/>
                </a:solidFill>
              </a:rPr>
              <a:t>Propuesta</a:t>
            </a:r>
            <a:endParaRPr lang="es-ES_tradnl" sz="48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s-A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Comenzar con actividades académicas de Educación Continua por servicio, una vez al mes. </a:t>
            </a:r>
          </a:p>
          <a:p>
            <a:pPr lvl="0"/>
            <a:r>
              <a:rPr lang="es-A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Determinar los cursos de mayor interés para su repetición y consecuencia.</a:t>
            </a:r>
          </a:p>
          <a:p>
            <a:pPr lvl="0"/>
            <a:r>
              <a:rPr lang="es-A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Priorizar mayor accesibilidad a los cursos de interés</a:t>
            </a:r>
          </a:p>
          <a:p>
            <a:pPr lvl="0"/>
            <a:r>
              <a:rPr lang="es-A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Establecer un sistema incentivos al personal que se halla en proceso de capacitación</a:t>
            </a:r>
          </a:p>
          <a:p>
            <a:pPr lvl="0"/>
            <a:r>
              <a:rPr lang="es-A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Plantear al Ministerio de Salud la implementación de un sistema de becas para la E.C. enfermera.</a:t>
            </a:r>
          </a:p>
          <a:p>
            <a:pPr lvl="0"/>
            <a:r>
              <a:rPr lang="es-A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Extender a mayor cantidad de medios de comunicación la oferta de capacitación enfermera.</a:t>
            </a:r>
          </a:p>
          <a:p>
            <a:r>
              <a:rPr lang="es-A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Promover la capacitación en cascada. </a:t>
            </a:r>
          </a:p>
          <a:p>
            <a:pPr lvl="0"/>
            <a:r>
              <a:rPr lang="es-A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Armar en cada servicio, una biblioteca.</a:t>
            </a:r>
          </a:p>
          <a:p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Futura investigación: </a:t>
            </a:r>
            <a:r>
              <a:rPr lang="es-ES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¿Qué elementos hacen más atractiva la capacitación para los enfermeros?</a:t>
            </a:r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endParaRPr lang="es-ES_tradnl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Delimitación del Problema</a:t>
            </a:r>
            <a:endParaRPr lang="es-ES_tradnl" sz="4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sz="3200" dirty="0" smtClean="0"/>
          </a:p>
          <a:p>
            <a:pPr algn="ctr">
              <a:buNone/>
            </a:pPr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¿Cuáles son las causas que limitan la educación continua del personal de enfermería, del Hospital Regional Diego </a:t>
            </a:r>
            <a:r>
              <a:rPr lang="es-ES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Paroissien</a:t>
            </a:r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ubicado en Maipú, Mendoza, durante el año 2011?</a:t>
            </a: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6000" dirty="0" smtClean="0"/>
              <a:t>Muchas Gracias!!!</a:t>
            </a:r>
            <a:endParaRPr lang="es-AR" sz="60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r"/>
            <a:r>
              <a:rPr lang="es-AR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Silvia y Gabriela</a:t>
            </a:r>
            <a:endParaRPr lang="es-AR" sz="28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3534" y="575542"/>
            <a:ext cx="3231540" cy="31392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Objetivo General</a:t>
            </a:r>
            <a:endParaRPr lang="es-ES_tradnl" sz="4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ES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>
              <a:buNone/>
            </a:pPr>
            <a:endParaRPr lang="es-ES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>
              <a:buNone/>
            </a:pPr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Identificar la/s causa/s que pueden limitar la educación de los enfermeros del Hospital Regional Diego </a:t>
            </a:r>
            <a:r>
              <a:rPr lang="es-ES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Paroissien</a:t>
            </a:r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de la provincia de Mendoza.</a:t>
            </a:r>
            <a:endParaRPr lang="es-ES_tradnl" sz="3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Objetivos Específicos</a:t>
            </a:r>
            <a:endParaRPr lang="es-ES_tradnl" sz="4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► Conocer el nivel de formación de los enfermeros del Hospital Regional Diego </a:t>
            </a:r>
            <a:r>
              <a:rPr lang="es-ES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Paroissien</a:t>
            </a:r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► Establecer las condiciones e incentivos que ofrece el Sistema de Salud, a los enfermeros en estudio, para su capacitación.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► Definir la disponibilidad horaria y económica de los enfermeros seleccionados para la investigación.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► Conocer la oferta de educación continua actual que disponen los enfermeros.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► Caracterizar al personal en estudio.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Hipótesis</a:t>
            </a:r>
            <a:endParaRPr lang="es-ES_tradnl" sz="4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dirty="0" smtClean="0"/>
              <a:t>  </a:t>
            </a:r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dirty="0" smtClean="0"/>
              <a:t> </a:t>
            </a:r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El personal enfermero del </a:t>
            </a:r>
            <a:r>
              <a:rPr lang="es-ES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Htal</a:t>
            </a:r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R. D. </a:t>
            </a:r>
            <a:r>
              <a:rPr lang="es-ES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Paroissien</a:t>
            </a:r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carece de disponibilidad horaria y económica para acceder a la educación continua.</a:t>
            </a: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Justificación</a:t>
            </a:r>
            <a:endParaRPr lang="es-ES_tradnl" sz="4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Pilares que fueron el sostén e inspiración de este trabajo final: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A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Obligación moral con la profesión, </a:t>
            </a: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A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Puente hacia la realización personal y profesional del individuo y</a:t>
            </a: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A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Requisito básico para el crecimiento y desarrollo de la profesión enfermera y su imagen social.</a:t>
            </a: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Educación Continua</a:t>
            </a:r>
            <a:endParaRPr lang="es-ES_tradnl" sz="48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La educación continua es la modalidad educativa que permite a un profesional actualizarse en una carrera o área específica; estudiar para desarrollarse profesionalmente, actualizándose periódicamente en el campo de sus conocimientos. La educación continua incluye distinto tipo de eventos educativos con reconocimiento curricular o de educación no formal. </a:t>
            </a:r>
            <a:endParaRPr lang="es-ES_tradnl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Diseño Metodológico</a:t>
            </a:r>
            <a:endParaRPr lang="es-ES_tradnl" sz="4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s-ES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Diseño de la investigación:</a:t>
            </a:r>
            <a:endParaRPr lang="es-ES_tradnl" sz="3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s-ES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Diseño metodológico: enfoque cuantitativo</a:t>
            </a:r>
            <a:endParaRPr lang="es-ES_tradnl" sz="3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s-ES_tradnl" sz="3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>
              <a:buNone/>
            </a:pPr>
            <a:r>
              <a:rPr lang="es-ES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Nivel o tipo de investigación</a:t>
            </a:r>
            <a:endParaRPr lang="es-ES_tradnl" sz="3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s-ES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Tipo de estudio: </a:t>
            </a:r>
            <a:endParaRPr lang="es-ES_tradnl" sz="3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es-ES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De acuerdo a finalidad o propósito: aplicada</a:t>
            </a:r>
            <a:endParaRPr lang="es-ES_tradnl" sz="3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es-ES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De acuerdo al alcance: transversal</a:t>
            </a:r>
            <a:endParaRPr lang="es-ES_tradnl" sz="3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es-ES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De acuerdo a su amplitud: micro-sociológica</a:t>
            </a:r>
            <a:endParaRPr lang="es-ES_tradnl" sz="3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es-ES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De acuerdo a su profundidad: explicativa</a:t>
            </a:r>
            <a:endParaRPr lang="es-ES_tradnl" sz="3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Diseño Metodológico</a:t>
            </a:r>
            <a:endParaRPr lang="es-ES_tradnl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Tipo de investigación</a:t>
            </a: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De acuerdo a las fuentes: primarias(enfermeros del Hospital R. D. </a:t>
            </a:r>
            <a:r>
              <a:rPr lang="es-ES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Paroissien</a:t>
            </a:r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)</a:t>
            </a: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De acuerdo al lugar donde se desarrolla: de campo</a:t>
            </a: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es-E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 acuerdo a su naturaleza: documentales (encuestas, entrevistas)</a:t>
            </a:r>
            <a:endParaRPr lang="es-ES_tradnl" sz="32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_Currency_theme_TP10216971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Theme_Currency_theme_TP10216971</Template>
  <TotalTime>149</TotalTime>
  <Words>771</Words>
  <Application>Microsoft Office PowerPoint</Application>
  <PresentationFormat>Presentación en pantalla (4:3)</PresentationFormat>
  <Paragraphs>207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Theme_Currency_theme_TP10216971</vt:lpstr>
      <vt:lpstr>Educación Continua del personal de enfermería</vt:lpstr>
      <vt:lpstr>Delimitación del Problema</vt:lpstr>
      <vt:lpstr>Objetivo General</vt:lpstr>
      <vt:lpstr>Objetivos Específicos</vt:lpstr>
      <vt:lpstr>Hipótesis</vt:lpstr>
      <vt:lpstr>Justificación</vt:lpstr>
      <vt:lpstr>Educación Continua</vt:lpstr>
      <vt:lpstr>Diseño Metodológico</vt:lpstr>
      <vt:lpstr>Diseño Metodológico</vt:lpstr>
      <vt:lpstr>Diseño Metodológico</vt:lpstr>
      <vt:lpstr>Diseño Metodológico</vt:lpstr>
      <vt:lpstr>Variables</vt:lpstr>
      <vt:lpstr>Variables</vt:lpstr>
      <vt:lpstr>Variables</vt:lpstr>
      <vt:lpstr>Relación Cantidad de  Empleos-Disponibilidad Económica</vt:lpstr>
      <vt:lpstr>Relación Carga Horaria  Laboral-Disponibilidad Horaria</vt:lpstr>
      <vt:lpstr>Relación Motivación-Estimulación</vt:lpstr>
      <vt:lpstr>Conclusión</vt:lpstr>
      <vt:lpstr>Propuesta</vt:lpstr>
      <vt:lpstr>Muchas Gracias!!!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Continua del personal de enfermería</dc:title>
  <dc:creator>WinuE</dc:creator>
  <cp:lastModifiedBy>usuario}</cp:lastModifiedBy>
  <cp:revision>15</cp:revision>
  <dcterms:created xsi:type="dcterms:W3CDTF">2011-12-15T01:59:45Z</dcterms:created>
  <dcterms:modified xsi:type="dcterms:W3CDTF">2011-12-19T23:11:52Z</dcterms:modified>
</cp:coreProperties>
</file>