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2"/>
  </p:notesMasterIdLst>
  <p:sldIdLst>
    <p:sldId id="256" r:id="rId2"/>
    <p:sldId id="257" r:id="rId3"/>
    <p:sldId id="259" r:id="rId4"/>
    <p:sldId id="280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82" r:id="rId17"/>
    <p:sldId id="275" r:id="rId18"/>
    <p:sldId id="276" r:id="rId19"/>
    <p:sldId id="277" r:id="rId20"/>
    <p:sldId id="281" r:id="rId2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ARDO" initials="R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0" d="100"/>
          <a:sy n="70" d="100"/>
        </p:scale>
        <p:origin x="-5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BLOQUES</c:v>
                </c:pt>
              </c:strCache>
            </c:strRef>
          </c:tx>
          <c:explosion val="25"/>
          <c:cat>
            <c:strRef>
              <c:f>Hoja1!$A$2:$A$6</c:f>
              <c:strCache>
                <c:ptCount val="5"/>
                <c:pt idx="0">
                  <c:v>F.p.V.</c:v>
                </c:pt>
                <c:pt idx="1">
                  <c:v>ALIADOS</c:v>
                </c:pt>
                <c:pt idx="2">
                  <c:v>SOCIALISMO</c:v>
                </c:pt>
                <c:pt idx="3">
                  <c:v>OPOSICIÓN MÁS DURA</c:v>
                </c:pt>
                <c:pt idx="4">
                  <c:v>GEN, D.BsAs y MPN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107</c:v>
                </c:pt>
                <c:pt idx="1">
                  <c:v>32</c:v>
                </c:pt>
                <c:pt idx="2">
                  <c:v>10</c:v>
                </c:pt>
                <c:pt idx="3">
                  <c:v>83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BLOQUES</c:v>
                </c:pt>
              </c:strCache>
            </c:strRef>
          </c:tx>
          <c:explosion val="25"/>
          <c:cat>
            <c:strRef>
              <c:f>Hoja1!$A$2:$A$6</c:f>
              <c:strCache>
                <c:ptCount val="5"/>
                <c:pt idx="0">
                  <c:v>F.p.V.</c:v>
                </c:pt>
                <c:pt idx="1">
                  <c:v>ALIADOS</c:v>
                </c:pt>
                <c:pt idx="2">
                  <c:v>PRINCIPALES OPOSITORES AL PROYECTO</c:v>
                </c:pt>
                <c:pt idx="3">
                  <c:v>OPOSICIÓN MÁS DURA</c:v>
                </c:pt>
                <c:pt idx="4">
                  <c:v>OTROS SECTORES QUE APOYARÁN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106</c:v>
                </c:pt>
                <c:pt idx="1">
                  <c:v>13</c:v>
                </c:pt>
                <c:pt idx="2">
                  <c:v>24</c:v>
                </c:pt>
                <c:pt idx="3">
                  <c:v>75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275237359966235"/>
          <c:y val="6.9892366562595148E-2"/>
          <c:w val="0.30104006055065019"/>
          <c:h val="0.9301076334374047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0.75672</cdr:x>
      <cdr:y>0.18914</cdr:y>
    </cdr:from>
    <cdr:to>
      <cdr:x>0.86846</cdr:x>
      <cdr:y>0.40749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6192688" y="792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AR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A7CE0-0D64-408C-8237-C3E49014D7C7}" type="datetimeFigureOut">
              <a:rPr lang="es-AR" smtClean="0"/>
              <a:pPr/>
              <a:t>30/05/2014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E6610-3E9A-4A2B-9692-54DAB9F388C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7744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E6610-3E9A-4A2B-9692-54DAB9F388CE}" type="slidenum">
              <a:rPr lang="es-AR" smtClean="0"/>
              <a:pPr/>
              <a:t>13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318284F-E500-4C8E-9EDF-C32CB96D7FEE}" type="datetimeFigureOut">
              <a:rPr lang="es-AR" smtClean="0"/>
              <a:pPr/>
              <a:t>30/05/2014</a:t>
            </a:fld>
            <a:endParaRPr lang="es-AR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CFCCAF-F882-4EAD-9515-BA920ACB0DB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064896" cy="2592288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es-AR" sz="4000" dirty="0" smtClean="0">
                <a:latin typeface="Gabriola" pitchFamily="82" charset="0"/>
              </a:rPr>
              <a:t>La CONSTRUCCIÓN DEL CONSENSO en el gobierno de Cristina Fernández de Kirchner, EN TORNO A LA LEY DE MEDIOS Y A LA LEY DE REFORMA POLÍTICA</a:t>
            </a:r>
            <a:br>
              <a:rPr lang="es-AR" sz="4000" dirty="0" smtClean="0">
                <a:latin typeface="Gabriola" pitchFamily="82" charset="0"/>
              </a:rPr>
            </a:br>
            <a:r>
              <a:rPr lang="es-AR" sz="4000" dirty="0" smtClean="0">
                <a:latin typeface="Gabriola" pitchFamily="82" charset="0"/>
              </a:rPr>
              <a:t>-Período 2009/2010- </a:t>
            </a:r>
            <a:endParaRPr lang="es-AR" sz="4000" dirty="0">
              <a:latin typeface="Gabriola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3501008"/>
            <a:ext cx="8208912" cy="2952328"/>
          </a:xfrm>
        </p:spPr>
        <p:txBody>
          <a:bodyPr>
            <a:normAutofit fontScale="47500" lnSpcReduction="20000"/>
          </a:bodyPr>
          <a:lstStyle/>
          <a:p>
            <a:pPr algn="ctr"/>
            <a:endParaRPr lang="es-AR" sz="1800" b="1" dirty="0" smtClean="0">
              <a:solidFill>
                <a:schemeClr val="tx1"/>
              </a:solidFill>
              <a:latin typeface="Gabriola" pitchFamily="82" charset="0"/>
            </a:endParaRPr>
          </a:p>
          <a:p>
            <a:pPr algn="ctr"/>
            <a:endParaRPr lang="es-AR" sz="1800" b="1" dirty="0">
              <a:solidFill>
                <a:schemeClr val="tx1"/>
              </a:solidFill>
              <a:latin typeface="Gabriola" pitchFamily="82" charset="0"/>
            </a:endParaRPr>
          </a:p>
          <a:p>
            <a:pPr algn="ctr"/>
            <a:r>
              <a:rPr lang="es-AR" sz="4200" b="1" dirty="0" err="1" smtClean="0">
                <a:solidFill>
                  <a:schemeClr val="tx1"/>
                </a:solidFill>
                <a:latin typeface="Gabriola" pitchFamily="82" charset="0"/>
              </a:rPr>
              <a:t>UNCuyo</a:t>
            </a:r>
            <a:endParaRPr lang="es-AR" sz="4200" b="1" dirty="0" smtClean="0">
              <a:solidFill>
                <a:schemeClr val="tx1"/>
              </a:solidFill>
              <a:latin typeface="Gabriola" pitchFamily="82" charset="0"/>
            </a:endParaRPr>
          </a:p>
          <a:p>
            <a:pPr algn="ctr"/>
            <a:endParaRPr lang="es-AR" sz="4200" b="1" dirty="0" smtClean="0">
              <a:solidFill>
                <a:schemeClr val="tx1"/>
              </a:solidFill>
              <a:latin typeface="Gabriola" pitchFamily="82" charset="0"/>
            </a:endParaRPr>
          </a:p>
          <a:p>
            <a:pPr algn="ctr"/>
            <a:r>
              <a:rPr lang="es-AR" sz="4200" b="1" dirty="0" smtClean="0">
                <a:solidFill>
                  <a:schemeClr val="tx1"/>
                </a:solidFill>
                <a:latin typeface="Gabriola" pitchFamily="82" charset="0"/>
              </a:rPr>
              <a:t>Facultad de Ciencias Políticas y Sociales </a:t>
            </a:r>
          </a:p>
          <a:p>
            <a:pPr algn="ctr"/>
            <a:endParaRPr lang="es-AR" sz="4200" b="1" dirty="0" smtClean="0">
              <a:solidFill>
                <a:schemeClr val="tx1"/>
              </a:solidFill>
              <a:latin typeface="Gabriola" pitchFamily="82" charset="0"/>
            </a:endParaRPr>
          </a:p>
          <a:p>
            <a:pPr algn="ctr"/>
            <a:r>
              <a:rPr lang="es-AR" sz="4200" b="1" dirty="0" smtClean="0">
                <a:solidFill>
                  <a:schemeClr val="tx1"/>
                </a:solidFill>
                <a:latin typeface="Gabriola" pitchFamily="82" charset="0"/>
              </a:rPr>
              <a:t>Mayo 2014</a:t>
            </a:r>
          </a:p>
          <a:p>
            <a:pPr algn="l"/>
            <a:endParaRPr lang="es-AR" sz="1800" b="1" dirty="0">
              <a:solidFill>
                <a:schemeClr val="tx1"/>
              </a:solidFill>
              <a:latin typeface="Gabriola" pitchFamily="82" charset="0"/>
            </a:endParaRPr>
          </a:p>
          <a:p>
            <a:pPr algn="l"/>
            <a:endParaRPr lang="es-AR" sz="1800" b="1" dirty="0" smtClean="0">
              <a:solidFill>
                <a:schemeClr val="tx1"/>
              </a:solidFill>
              <a:latin typeface="Gabriola" pitchFamily="82" charset="0"/>
            </a:endParaRPr>
          </a:p>
          <a:p>
            <a:pPr algn="l"/>
            <a:endParaRPr lang="es-AR" sz="2900" b="1" dirty="0">
              <a:solidFill>
                <a:schemeClr val="tx1"/>
              </a:solidFill>
              <a:latin typeface="Gabriola" pitchFamily="82" charset="0"/>
            </a:endParaRPr>
          </a:p>
          <a:p>
            <a:pPr algn="l"/>
            <a:r>
              <a:rPr lang="es-AR" sz="2900" b="1" dirty="0" err="1" smtClean="0">
                <a:solidFill>
                  <a:schemeClr val="tx1"/>
                </a:solidFill>
                <a:latin typeface="Gabriola" pitchFamily="82" charset="0"/>
              </a:rPr>
              <a:t>Tesistas</a:t>
            </a:r>
            <a:r>
              <a:rPr lang="es-AR" sz="2900" b="1" dirty="0" smtClean="0">
                <a:solidFill>
                  <a:schemeClr val="tx1"/>
                </a:solidFill>
                <a:latin typeface="Gabriola" pitchFamily="82" charset="0"/>
              </a:rPr>
              <a:t>: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AR" sz="2900" dirty="0" smtClean="0">
                <a:solidFill>
                  <a:schemeClr val="tx1"/>
                </a:solidFill>
                <a:latin typeface="Gabriola" pitchFamily="82" charset="0"/>
              </a:rPr>
              <a:t>Ricardo Cayetano Mora.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AR" sz="2900" dirty="0" smtClean="0">
                <a:solidFill>
                  <a:schemeClr val="tx1"/>
                </a:solidFill>
                <a:latin typeface="Gabriola" pitchFamily="82" charset="0"/>
              </a:rPr>
              <a:t>Romina Anabel Ortega.</a:t>
            </a:r>
          </a:p>
          <a:p>
            <a:pPr algn="l"/>
            <a:r>
              <a:rPr lang="es-AR" sz="2900" b="1" dirty="0" smtClean="0">
                <a:solidFill>
                  <a:schemeClr val="tx1"/>
                </a:solidFill>
                <a:latin typeface="Gabriola" pitchFamily="82" charset="0"/>
              </a:rPr>
              <a:t>Directora: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AR" sz="2900" dirty="0" err="1" smtClean="0">
                <a:solidFill>
                  <a:schemeClr val="tx1"/>
                </a:solidFill>
                <a:latin typeface="Gabriola" pitchFamily="82" charset="0"/>
              </a:rPr>
              <a:t>Mgtr</a:t>
            </a:r>
            <a:r>
              <a:rPr lang="es-AR" sz="2900" dirty="0" smtClean="0">
                <a:solidFill>
                  <a:schemeClr val="tx1"/>
                </a:solidFill>
                <a:latin typeface="Gabriola" pitchFamily="82" charset="0"/>
              </a:rPr>
              <a:t>. Amelia Barreda 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s-AR" sz="1600" dirty="0" smtClean="0"/>
          </a:p>
          <a:p>
            <a:pPr algn="l"/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257750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 Cámara de Diputados de la Nación</a:t>
            </a:r>
            <a:endParaRPr lang="es-AR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274599"/>
              </p:ext>
            </p:extLst>
          </p:nvPr>
        </p:nvGraphicFramePr>
        <p:xfrm>
          <a:off x="467544" y="1628800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531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800200"/>
          </a:xfrm>
        </p:spPr>
        <p:txBody>
          <a:bodyPr>
            <a:noAutofit/>
          </a:bodyPr>
          <a:lstStyle/>
          <a:p>
            <a:pPr algn="ctr"/>
            <a:r>
              <a:rPr lang="es-AR" sz="3200" dirty="0" smtClean="0"/>
              <a:t>Ley de Democratización de la Representación Política, la Transparencia y la Equidad Electoral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420888"/>
            <a:ext cx="8064896" cy="34563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No tiene consenso social</a:t>
            </a:r>
          </a:p>
          <a:p>
            <a:pPr>
              <a:buFont typeface="Wingdings" pitchFamily="2" charset="2"/>
              <a:buChar char="v"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v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El consenso político es menor</a:t>
            </a:r>
          </a:p>
          <a:p>
            <a:pPr marL="0" indent="0">
              <a:buNone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Consenso político sobre el proyecto de ley.</a:t>
            </a:r>
          </a:p>
          <a:p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3419872" y="4202210"/>
            <a:ext cx="576064" cy="66179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264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Cámara de Diputados de la Nación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795431"/>
              </p:ext>
            </p:extLst>
          </p:nvPr>
        </p:nvGraphicFramePr>
        <p:xfrm>
          <a:off x="467544" y="1700808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367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2460" y="404664"/>
            <a:ext cx="7239000" cy="698336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Comunicación Gubernamental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s-AR" dirty="0" smtClean="0"/>
          </a:p>
          <a:p>
            <a:pPr marL="0" indent="0" algn="ctr">
              <a:buNone/>
            </a:pP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Estrategia Comunicacional</a:t>
            </a:r>
          </a:p>
          <a:p>
            <a:pPr marL="0" indent="0" algn="ctr">
              <a:buNone/>
            </a:pPr>
            <a:r>
              <a:rPr lang="es-AR" sz="2400" dirty="0" smtClean="0">
                <a:latin typeface="Andalus" pitchFamily="18" charset="-78"/>
                <a:cs typeface="Andalus" pitchFamily="18" charset="-78"/>
              </a:rPr>
              <a:t>25 de Mayo de 2003</a:t>
            </a:r>
          </a:p>
          <a:p>
            <a:pPr marL="0" indent="0" algn="ctr">
              <a:buNone/>
            </a:pPr>
            <a:endParaRPr lang="es-AR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endParaRPr lang="es-AR" dirty="0" smtClean="0">
              <a:latin typeface="Andalus" pitchFamily="18" charset="-78"/>
              <a:cs typeface="Andalus" pitchFamily="18" charset="-78"/>
            </a:endParaRPr>
          </a:p>
          <a:p>
            <a:endParaRPr lang="es-AR" sz="2300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s-AR" sz="3000" dirty="0" smtClean="0">
                <a:latin typeface="Andalus" pitchFamily="18" charset="-78"/>
                <a:cs typeface="Andalus" pitchFamily="18" charset="-78"/>
              </a:rPr>
              <a:t>  Identidad Propia</a:t>
            </a:r>
          </a:p>
          <a:p>
            <a:pPr marL="0" indent="0">
              <a:buNone/>
            </a:pPr>
            <a:endParaRPr lang="es-AR" sz="30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s-AR" sz="30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s-AR" sz="3000" dirty="0" smtClean="0">
                <a:latin typeface="Andalus" pitchFamily="18" charset="-78"/>
                <a:cs typeface="Andalus" pitchFamily="18" charset="-78"/>
              </a:rPr>
              <a:t>      A favor de los DDHH.</a:t>
            </a:r>
          </a:p>
          <a:p>
            <a:pPr marL="0" indent="0">
              <a:buNone/>
            </a:pPr>
            <a:endParaRPr lang="es-AR" sz="30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s-AR" sz="3000" dirty="0" smtClean="0">
                <a:latin typeface="Andalus" pitchFamily="18" charset="-78"/>
                <a:cs typeface="Andalus" pitchFamily="18" charset="-78"/>
              </a:rPr>
              <a:t>      Contrario al sector más concentrado de la economía y a los organismos internacionales de crédito.</a:t>
            </a:r>
          </a:p>
        </p:txBody>
      </p:sp>
      <p:sp>
        <p:nvSpPr>
          <p:cNvPr id="7" name="6 Flecha a la derecha con muesca"/>
          <p:cNvSpPr/>
          <p:nvPr/>
        </p:nvSpPr>
        <p:spPr>
          <a:xfrm rot="5400000">
            <a:off x="4280198" y="2175262"/>
            <a:ext cx="720081" cy="432049"/>
          </a:xfrm>
          <a:prstGeom prst="notch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Flecha a la derecha con muesca"/>
          <p:cNvSpPr/>
          <p:nvPr/>
        </p:nvSpPr>
        <p:spPr>
          <a:xfrm flipV="1">
            <a:off x="611559" y="4103362"/>
            <a:ext cx="288033" cy="261742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Flecha a la derecha con muesca"/>
          <p:cNvSpPr/>
          <p:nvPr/>
        </p:nvSpPr>
        <p:spPr>
          <a:xfrm flipV="1">
            <a:off x="611558" y="4840203"/>
            <a:ext cx="288033" cy="261742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473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Mensaje de gobierno</a:t>
            </a:r>
            <a:br>
              <a:rPr lang="es-AR" dirty="0" smtClean="0"/>
            </a:br>
            <a:r>
              <a:rPr lang="es-AR" dirty="0" smtClean="0">
                <a:latin typeface="Gabriola" pitchFamily="82" charset="0"/>
              </a:rPr>
              <a:t>Ideología</a:t>
            </a:r>
            <a:endParaRPr lang="es-AR" dirty="0">
              <a:latin typeface="Gabriola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/>
          <a:lstStyle/>
          <a:p>
            <a:pPr marL="0" indent="0">
              <a:buNone/>
            </a:pPr>
            <a:endParaRPr lang="es-AR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s-AR" sz="2400" b="1" dirty="0" smtClean="0">
                <a:latin typeface="Andalus" pitchFamily="18" charset="-78"/>
                <a:cs typeface="Andalus" pitchFamily="18" charset="-78"/>
              </a:rPr>
              <a:t>Ejes centrales: </a:t>
            </a:r>
          </a:p>
          <a:p>
            <a:pPr lvl="5"/>
            <a:r>
              <a:rPr lang="es-AR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Democracia.</a:t>
            </a:r>
          </a:p>
          <a:p>
            <a:pPr lvl="5"/>
            <a:r>
              <a:rPr lang="es-AR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Justicia.</a:t>
            </a:r>
          </a:p>
          <a:p>
            <a:pPr lvl="5"/>
            <a:r>
              <a:rPr lang="es-AR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Igualdad. </a:t>
            </a:r>
            <a:endParaRPr lang="es-AR" sz="2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lvl="5"/>
            <a:r>
              <a:rPr lang="es-AR" sz="24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</a:t>
            </a:r>
            <a:r>
              <a:rPr lang="es-AR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nstitucionalización.</a:t>
            </a:r>
          </a:p>
          <a:p>
            <a:pPr marL="1307592" lvl="5" indent="0">
              <a:buNone/>
            </a:pPr>
            <a:endParaRPr lang="es-AR" sz="2400" b="1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s-AR" sz="2400" b="1" dirty="0" smtClean="0">
                <a:latin typeface="Andalus" pitchFamily="18" charset="-78"/>
                <a:cs typeface="Andalus" pitchFamily="18" charset="-78"/>
              </a:rPr>
              <a:t>Mito de gobierno</a:t>
            </a:r>
            <a:r>
              <a:rPr lang="es-AR" sz="2400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s-AR" sz="2400" b="1" dirty="0" smtClean="0">
                <a:latin typeface="Andalus" pitchFamily="18" charset="-78"/>
                <a:cs typeface="Andalus" pitchFamily="18" charset="-78"/>
              </a:rPr>
              <a:t>(…) venimos a saldar las viejas deudas de la democracia argentina (…)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5785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08912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El Congreso de la Nación legitima las decisiones del Ejecutivo Nacional</a:t>
            </a:r>
            <a:br>
              <a:rPr lang="es-AR" dirty="0" smtClean="0"/>
            </a:br>
            <a:r>
              <a:rPr lang="es-AR" dirty="0" smtClean="0">
                <a:latin typeface="Gabriola" pitchFamily="82" charset="0"/>
              </a:rPr>
              <a:t>Máxima representación de la pluralidad político-social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74441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s-AR" sz="24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s-AR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s-AR" sz="3000" b="1" dirty="0" smtClean="0">
                <a:latin typeface="Andalus" pitchFamily="18" charset="-78"/>
                <a:cs typeface="Andalus" pitchFamily="18" charset="-78"/>
              </a:rPr>
              <a:t>Condiciones para la legitimación:</a:t>
            </a:r>
          </a:p>
          <a:p>
            <a:pPr marL="0" indent="0">
              <a:buNone/>
            </a:pPr>
            <a:endParaRPr lang="es-AR" sz="30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s-AR" sz="3000" dirty="0" smtClean="0">
                <a:latin typeface="Andalus" pitchFamily="18" charset="-78"/>
                <a:cs typeface="Andalus" pitchFamily="18" charset="-78"/>
              </a:rPr>
              <a:t>Inexistencia de mayorías absolutas.</a:t>
            </a:r>
          </a:p>
          <a:p>
            <a:endParaRPr lang="es-AR" sz="3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s-AR" sz="3000" dirty="0">
                <a:latin typeface="Andalus" pitchFamily="18" charset="-78"/>
                <a:cs typeface="Andalus" pitchFamily="18" charset="-78"/>
              </a:rPr>
              <a:t>R</a:t>
            </a:r>
            <a:r>
              <a:rPr lang="es-AR" sz="3000" dirty="0" smtClean="0">
                <a:latin typeface="Andalus" pitchFamily="18" charset="-78"/>
                <a:cs typeface="Andalus" pitchFamily="18" charset="-78"/>
              </a:rPr>
              <a:t>elación de fuerzas relativamente equilibrada.</a:t>
            </a:r>
          </a:p>
          <a:p>
            <a:endParaRPr lang="es-AR" sz="3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s-AR" sz="3000" dirty="0" smtClean="0">
                <a:latin typeface="Andalus" pitchFamily="18" charset="-78"/>
                <a:cs typeface="Andalus" pitchFamily="18" charset="-78"/>
              </a:rPr>
              <a:t>Mayor pluralidad posible.</a:t>
            </a:r>
          </a:p>
          <a:p>
            <a:pPr marL="0" indent="0" algn="ctr">
              <a:buNone/>
            </a:pP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19698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s-AR" sz="4800" dirty="0" smtClean="0"/>
              <a:t>A modo de conclusión</a:t>
            </a:r>
            <a:endParaRPr lang="es-AR" sz="4800" dirty="0"/>
          </a:p>
        </p:txBody>
      </p:sp>
    </p:spTree>
    <p:extLst>
      <p:ext uri="{BB962C8B-B14F-4D97-AF65-F5344CB8AC3E}">
        <p14:creationId xmlns:p14="http://schemas.microsoft.com/office/powerpoint/2010/main" val="14690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692696"/>
            <a:ext cx="7416824" cy="804704"/>
          </a:xfrm>
        </p:spPr>
        <p:txBody>
          <a:bodyPr/>
          <a:lstStyle/>
          <a:p>
            <a:pPr algn="ctr"/>
            <a:r>
              <a:rPr lang="es-AR" dirty="0" smtClean="0"/>
              <a:t>Movimientos sociales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700808"/>
            <a:ext cx="8183880" cy="4248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AR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Marcan el nuevo rumbo de la política.</a:t>
            </a:r>
          </a:p>
          <a:p>
            <a:pPr>
              <a:buFont typeface="Wingdings" pitchFamily="2" charset="2"/>
              <a:buChar char="Ø"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Impulsan la Ley de Medios.</a:t>
            </a:r>
          </a:p>
          <a:p>
            <a:pPr>
              <a:buFont typeface="Wingdings" pitchFamily="2" charset="2"/>
              <a:buChar char="Ø"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Legitiman la identidad del Poder Ejecutivo Nacional.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9021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El Poder Ejecutivo Nacional es el principal generador de opinión pública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endParaRPr lang="es-AR" dirty="0" smtClean="0"/>
          </a:p>
          <a:p>
            <a:pPr>
              <a:buFont typeface="Wingdings" pitchFamily="2" charset="2"/>
              <a:buChar char="Ø"/>
            </a:pPr>
            <a:endParaRPr lang="es-AR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Centra la atención sobre determinados temas y de determinada manera</a:t>
            </a:r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0" indent="0">
              <a:buNone/>
            </a:pPr>
            <a:endParaRPr lang="es-AR" sz="26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Incide en la determinación de la imagen de quienes se le oponen</a:t>
            </a:r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0" indent="0">
              <a:buNone/>
            </a:pPr>
            <a:endParaRPr lang="es-AR" sz="26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Incidiendo en las preferencias del electorado, logrando así el control sobre las mayorías parlamentarias .</a:t>
            </a:r>
            <a:endParaRPr lang="es-AR" sz="26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4329684" y="429309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353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147248" cy="547260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endParaRPr lang="es-AR" b="1" dirty="0" smtClean="0">
              <a:latin typeface="Gabriola" pitchFamily="82" charset="0"/>
            </a:endParaRPr>
          </a:p>
          <a:p>
            <a:pPr>
              <a:buFont typeface="Wingdings" pitchFamily="2" charset="2"/>
              <a:buChar char="ü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Deslegitimación de los medios masivos de comunicación privados.</a:t>
            </a:r>
          </a:p>
          <a:p>
            <a:pPr>
              <a:buNone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Deslegitimación de la oposición.</a:t>
            </a:r>
          </a:p>
          <a:p>
            <a:pPr>
              <a:buFont typeface="Wingdings" pitchFamily="2" charset="2"/>
              <a:buChar char="ü"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Un sistema republicano con un presidencialismo muy fuerte.</a:t>
            </a:r>
          </a:p>
          <a:p>
            <a:pPr>
              <a:buFont typeface="Wingdings" pitchFamily="2" charset="2"/>
              <a:buChar char="ü"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La conducta electoral de los ciudadanos.</a:t>
            </a:r>
          </a:p>
          <a:p>
            <a:pPr>
              <a:buNone/>
            </a:pPr>
            <a:endParaRPr lang="es-AR" sz="32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s-AR" sz="3200" b="1" dirty="0" smtClean="0">
                <a:latin typeface="Andalus" pitchFamily="18" charset="-78"/>
                <a:cs typeface="Andalus" pitchFamily="18" charset="-78"/>
              </a:rPr>
              <a:t>La pérdida de fuerza de los movimientos sociales.</a:t>
            </a:r>
          </a:p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7479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es-AR" dirty="0" smtClean="0"/>
              <a:t>Categorías de Análisis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endParaRPr lang="es-AR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endParaRPr lang="es-AR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s-AR" b="1" dirty="0" smtClean="0">
                <a:latin typeface="Andalus" pitchFamily="18" charset="-78"/>
                <a:cs typeface="Andalus" pitchFamily="18" charset="-78"/>
              </a:rPr>
              <a:t>Hegemonía, como punto de referencia para comprender la importancia del consenso en la construcción y mantenimiento del poder.</a:t>
            </a:r>
          </a:p>
          <a:p>
            <a:pPr>
              <a:buFont typeface="Wingdings" pitchFamily="2" charset="2"/>
              <a:buChar char="Ø"/>
            </a:pPr>
            <a:endParaRPr lang="es-AR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s-AR" b="1" dirty="0" smtClean="0">
                <a:latin typeface="Andalus" pitchFamily="18" charset="-78"/>
                <a:cs typeface="Andalus" pitchFamily="18" charset="-78"/>
              </a:rPr>
              <a:t>Mayorías </a:t>
            </a:r>
            <a:r>
              <a:rPr lang="es-AR" b="1" dirty="0">
                <a:latin typeface="Andalus" pitchFamily="18" charset="-78"/>
                <a:cs typeface="Andalus" pitchFamily="18" charset="-78"/>
              </a:rPr>
              <a:t>P</a:t>
            </a:r>
            <a:r>
              <a:rPr lang="es-AR" b="1" dirty="0" smtClean="0">
                <a:latin typeface="Andalus" pitchFamily="18" charset="-78"/>
                <a:cs typeface="Andalus" pitchFamily="18" charset="-78"/>
              </a:rPr>
              <a:t>arlamentarias </a:t>
            </a:r>
          </a:p>
          <a:p>
            <a:pPr>
              <a:buFont typeface="Wingdings" pitchFamily="2" charset="2"/>
              <a:buChar char="Ø"/>
            </a:pPr>
            <a:endParaRPr lang="es-AR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s-AR" b="1" dirty="0" smtClean="0">
                <a:latin typeface="Andalus" pitchFamily="18" charset="-78"/>
                <a:cs typeface="Andalus" pitchFamily="18" charset="-78"/>
              </a:rPr>
              <a:t>Comunicación Gubernamental </a:t>
            </a:r>
            <a:endParaRPr lang="es-AR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754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20688"/>
            <a:ext cx="8183880" cy="5472608"/>
          </a:xfrm>
        </p:spPr>
        <p:txBody>
          <a:bodyPr>
            <a:normAutofit fontScale="85000" lnSpcReduction="20000"/>
          </a:bodyPr>
          <a:lstStyle/>
          <a:p>
            <a:endParaRPr lang="es-AR" sz="4400" dirty="0" smtClean="0">
              <a:latin typeface="Brush Script MT" pitchFamily="66" charset="0"/>
              <a:cs typeface="Andalus" pitchFamily="18" charset="-78"/>
            </a:endParaRPr>
          </a:p>
          <a:p>
            <a:pPr>
              <a:buNone/>
            </a:pPr>
            <a:r>
              <a:rPr lang="es-AR" sz="4400" dirty="0" smtClean="0">
                <a:latin typeface="Brush Script MT" pitchFamily="66" charset="0"/>
                <a:cs typeface="Andalus" pitchFamily="18" charset="-78"/>
              </a:rPr>
              <a:t>    Un Poder Ejecutivo Nacional con un poder inmenso no tiene la necesidad de construir consenso para todas sus medidas.</a:t>
            </a:r>
          </a:p>
          <a:p>
            <a:pPr>
              <a:buNone/>
            </a:pPr>
            <a:endParaRPr lang="es-AR" sz="4400" dirty="0">
              <a:latin typeface="Brush Script MT" pitchFamily="66" charset="0"/>
              <a:cs typeface="Andalus" pitchFamily="18" charset="-78"/>
            </a:endParaRPr>
          </a:p>
          <a:p>
            <a:pPr>
              <a:buNone/>
            </a:pPr>
            <a:r>
              <a:rPr lang="es-AR" sz="4400" dirty="0" smtClean="0">
                <a:latin typeface="Brush Script MT" pitchFamily="66" charset="0"/>
                <a:cs typeface="Andalus" pitchFamily="18" charset="-78"/>
              </a:rPr>
              <a:t>    Por lo tanto, el consenso, tanto social como político, es construido solo cuando hace falta, utilizando tanto mecanismos tradicionales como nuevos.</a:t>
            </a:r>
          </a:p>
          <a:p>
            <a:pPr marL="0" indent="0">
              <a:buNone/>
            </a:pPr>
            <a:endParaRPr lang="es-AR" sz="4400" dirty="0" smtClean="0">
              <a:latin typeface="Brush Script MT" pitchFamily="66" charset="0"/>
              <a:cs typeface="Andalus" pitchFamily="18" charset="-78"/>
            </a:endParaRPr>
          </a:p>
          <a:p>
            <a:pPr marL="0" indent="0" algn="r">
              <a:buNone/>
            </a:pPr>
            <a:r>
              <a:rPr lang="es-AR" sz="3600" b="1" dirty="0" smtClean="0">
                <a:latin typeface="Andalus" pitchFamily="18" charset="-78"/>
                <a:cs typeface="Andalus" pitchFamily="18" charset="-78"/>
              </a:rPr>
              <a:t>                                      </a:t>
            </a:r>
            <a:r>
              <a:rPr lang="es-AR" sz="2600" b="1" dirty="0" smtClean="0">
                <a:latin typeface="Brush Script MT" pitchFamily="66" charset="0"/>
                <a:cs typeface="Andalus" pitchFamily="18" charset="-78"/>
              </a:rPr>
              <a:t>Ricardo Cayetano Mora</a:t>
            </a:r>
            <a:endParaRPr lang="es-AR" sz="2600" b="1" dirty="0">
              <a:latin typeface="Brush Script MT" pitchFamily="66" charset="0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011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66968" cy="1440160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Hegemonía</a:t>
            </a:r>
            <a:br>
              <a:rPr lang="es-AR" dirty="0" smtClean="0"/>
            </a:br>
            <a:r>
              <a:rPr lang="es-AR" dirty="0">
                <a:latin typeface="Gabriola" pitchFamily="82" charset="0"/>
              </a:rPr>
              <a:t>C</a:t>
            </a:r>
            <a:r>
              <a:rPr lang="es-AR" dirty="0" smtClean="0">
                <a:latin typeface="Gabriola" pitchFamily="82" charset="0"/>
              </a:rPr>
              <a:t>onstrucción de poder</a:t>
            </a:r>
            <a:endParaRPr lang="es-AR" dirty="0">
              <a:latin typeface="Gabriola" pitchFamily="82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5536" y="2276872"/>
            <a:ext cx="3744416" cy="40205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AR" dirty="0" smtClean="0"/>
              <a:t>Max Weber</a:t>
            </a:r>
            <a:endParaRPr lang="es-AR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860032" y="2276872"/>
            <a:ext cx="3456384" cy="42373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AR" dirty="0" smtClean="0"/>
              <a:t>Antonio </a:t>
            </a:r>
            <a:r>
              <a:rPr lang="es-AR" dirty="0" err="1" smtClean="0"/>
              <a:t>Gramsci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7544" y="2636912"/>
            <a:ext cx="3600400" cy="25202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s-ES" dirty="0">
                <a:latin typeface="Gabriola" pitchFamily="82" charset="0"/>
                <a:ea typeface="Calibri"/>
                <a:cs typeface="Times New Roman"/>
              </a:rPr>
              <a:t>C</a:t>
            </a:r>
            <a:r>
              <a:rPr lang="es-ES" dirty="0" smtClean="0">
                <a:effectLst/>
                <a:latin typeface="Gabriola" pitchFamily="82" charset="0"/>
                <a:ea typeface="Calibri"/>
                <a:cs typeface="Times New Roman"/>
              </a:rPr>
              <a:t>arácter monopólico del ejercicio del poder, o el ejercicio de la violencia legítima, que definirá como DOMINACIÓN.</a:t>
            </a:r>
            <a:endParaRPr lang="es-AR" sz="2000" dirty="0">
              <a:latin typeface="Gabriola" pitchFamily="82" charset="0"/>
              <a:ea typeface="Calibri"/>
              <a:cs typeface="Times New Roman"/>
            </a:endParaRPr>
          </a:p>
          <a:p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43177" y="2780928"/>
            <a:ext cx="3456384" cy="1872208"/>
          </a:xfrm>
        </p:spPr>
        <p:txBody>
          <a:bodyPr/>
          <a:lstStyle/>
          <a:p>
            <a:pPr marL="0" indent="0" algn="r">
              <a:buNone/>
            </a:pPr>
            <a:r>
              <a:rPr lang="es-AR" dirty="0">
                <a:latin typeface="Gabriola" pitchFamily="82" charset="0"/>
                <a:ea typeface="Verdana" pitchFamily="34" charset="0"/>
                <a:cs typeface="Verdana" pitchFamily="34" charset="0"/>
              </a:rPr>
              <a:t>N</a:t>
            </a:r>
            <a:r>
              <a:rPr lang="es-AR" dirty="0" smtClean="0">
                <a:latin typeface="Gabriola" pitchFamily="82" charset="0"/>
                <a:ea typeface="Verdana" pitchFamily="34" charset="0"/>
                <a:cs typeface="Verdana" pitchFamily="34" charset="0"/>
              </a:rPr>
              <a:t>o sólo la dominación caracteriza al poder del Estado sino también, y sobre todo, el consenso: HEGEMONÍA. </a:t>
            </a:r>
            <a:endParaRPr lang="es-AR" dirty="0">
              <a:latin typeface="Gabriola" pitchFamily="8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383137" y="537321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400" dirty="0" smtClean="0">
                <a:latin typeface="Gabriola" pitchFamily="82" charset="0"/>
              </a:rPr>
              <a:t>Hernán </a:t>
            </a:r>
            <a:r>
              <a:rPr lang="es-AR" sz="2400" dirty="0" err="1" smtClean="0">
                <a:latin typeface="Gabriola" pitchFamily="82" charset="0"/>
              </a:rPr>
              <a:t>Ouviña</a:t>
            </a:r>
            <a:endParaRPr lang="es-AR" sz="24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5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26976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Consenso</a:t>
            </a:r>
            <a:endParaRPr lang="es-AR" dirty="0">
              <a:latin typeface="Gabriola" pitchFamily="82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766576" y="1772816"/>
            <a:ext cx="3816424" cy="576064"/>
          </a:xfrm>
        </p:spPr>
        <p:txBody>
          <a:bodyPr>
            <a:normAutofit/>
          </a:bodyPr>
          <a:lstStyle/>
          <a:p>
            <a:pPr algn="ctr"/>
            <a:r>
              <a:rPr lang="es-AR" sz="2400" dirty="0" smtClean="0"/>
              <a:t>Ámbito Social</a:t>
            </a:r>
            <a:endParaRPr lang="es-AR" sz="24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539552" y="1772816"/>
            <a:ext cx="3744417" cy="576064"/>
          </a:xfrm>
        </p:spPr>
        <p:txBody>
          <a:bodyPr>
            <a:normAutofit/>
          </a:bodyPr>
          <a:lstStyle/>
          <a:p>
            <a:pPr algn="ctr"/>
            <a:r>
              <a:rPr lang="es-AR" sz="2400" dirty="0" smtClean="0"/>
              <a:t>Escenario Político</a:t>
            </a:r>
            <a:endParaRPr lang="es-AR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090612" y="2460956"/>
            <a:ext cx="3168352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AR" sz="2000" dirty="0">
              <a:latin typeface="Gabriola" pitchFamily="82" charset="0"/>
            </a:endParaRPr>
          </a:p>
          <a:p>
            <a:pPr marL="0" indent="0" algn="ctr">
              <a:buNone/>
            </a:pPr>
            <a:endParaRPr lang="es-AR" sz="3200" dirty="0">
              <a:latin typeface="Gabriola" pitchFamily="82" charset="0"/>
            </a:endParaRPr>
          </a:p>
          <a:p>
            <a:pPr marL="0" indent="0" algn="ctr">
              <a:buNone/>
            </a:pPr>
            <a:endParaRPr lang="es-AR" sz="3200" dirty="0" smtClean="0">
              <a:latin typeface="Gabriola" pitchFamily="82" charset="0"/>
            </a:endParaRPr>
          </a:p>
          <a:p>
            <a:pPr marL="0" indent="0" algn="ctr">
              <a:buNone/>
            </a:pPr>
            <a:r>
              <a:rPr lang="es-AR" sz="3200" b="1" dirty="0" smtClean="0">
                <a:latin typeface="Gabriola" pitchFamily="82" charset="0"/>
              </a:rPr>
              <a:t>Comunicación gubernamental</a:t>
            </a:r>
          </a:p>
          <a:p>
            <a:pPr marL="0" indent="0" algn="r">
              <a:buNone/>
            </a:pPr>
            <a:endParaRPr lang="es-AR" sz="2000" dirty="0" smtClean="0">
              <a:latin typeface="Gabriola" pitchFamily="82" charset="0"/>
            </a:endParaRPr>
          </a:p>
          <a:p>
            <a:pPr marL="0" indent="0" algn="r">
              <a:buNone/>
            </a:pPr>
            <a:r>
              <a:rPr lang="es-AR" sz="2000" i="1" dirty="0" smtClean="0">
                <a:latin typeface="Gabriola" pitchFamily="82" charset="0"/>
              </a:rPr>
              <a:t>Mario Riorda</a:t>
            </a:r>
          </a:p>
          <a:p>
            <a:endParaRPr lang="es-AR" sz="2000" dirty="0">
              <a:latin typeface="Gabriola" pitchFamily="82" charset="0"/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1943980" y="2924944"/>
            <a:ext cx="629121" cy="864096"/>
          </a:xfrm>
          <a:prstGeom prst="down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3 Marcador de contenido"/>
          <p:cNvSpPr txBox="1">
            <a:spLocks/>
          </p:cNvSpPr>
          <p:nvPr/>
        </p:nvSpPr>
        <p:spPr>
          <a:xfrm>
            <a:off x="755576" y="2460956"/>
            <a:ext cx="3273426" cy="345638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6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s-AR" sz="2000" dirty="0" smtClean="0">
              <a:latin typeface="Gabriola" pitchFamily="82" charset="0"/>
            </a:endParaRPr>
          </a:p>
          <a:p>
            <a:pPr marL="0" indent="0" algn="ctr">
              <a:buFont typeface="Wingdings 2"/>
              <a:buNone/>
            </a:pPr>
            <a:endParaRPr lang="es-AR" sz="3200" dirty="0">
              <a:latin typeface="Gabriola" pitchFamily="82" charset="0"/>
            </a:endParaRPr>
          </a:p>
          <a:p>
            <a:pPr marL="0" indent="0" algn="ctr">
              <a:buFont typeface="Wingdings 2"/>
              <a:buNone/>
            </a:pPr>
            <a:endParaRPr lang="es-AR" sz="3200" dirty="0">
              <a:latin typeface="Gabriola" pitchFamily="82" charset="0"/>
            </a:endParaRPr>
          </a:p>
          <a:p>
            <a:pPr marL="0" indent="0" algn="ctr">
              <a:buFont typeface="Wingdings 2"/>
              <a:buNone/>
            </a:pPr>
            <a:r>
              <a:rPr lang="es-AR" sz="3200" b="1" dirty="0" smtClean="0">
                <a:latin typeface="Gabriola" pitchFamily="82" charset="0"/>
              </a:rPr>
              <a:t>Control de las mayorías parlamentarias</a:t>
            </a:r>
          </a:p>
          <a:p>
            <a:pPr marL="0" indent="0" algn="r">
              <a:buFont typeface="Wingdings 2"/>
              <a:buNone/>
            </a:pPr>
            <a:endParaRPr lang="es-AR" sz="2000" dirty="0" smtClean="0">
              <a:latin typeface="Gabriola" pitchFamily="82" charset="0"/>
            </a:endParaRPr>
          </a:p>
          <a:p>
            <a:pPr marL="0" indent="0" algn="r">
              <a:buFont typeface="Wingdings 2"/>
              <a:buNone/>
            </a:pPr>
            <a:r>
              <a:rPr lang="es-AR" sz="2000" i="1" dirty="0" smtClean="0">
                <a:latin typeface="Gabriola" pitchFamily="82" charset="0"/>
              </a:rPr>
              <a:t>Chantal </a:t>
            </a:r>
            <a:r>
              <a:rPr lang="es-AR" sz="2000" i="1" dirty="0" err="1" smtClean="0">
                <a:latin typeface="Gabriola" pitchFamily="82" charset="0"/>
              </a:rPr>
              <a:t>Mouffe</a:t>
            </a:r>
            <a:endParaRPr lang="es-AR" sz="2000" i="1" dirty="0" smtClean="0">
              <a:latin typeface="Gabriola" pitchFamily="82" charset="0"/>
            </a:endParaRPr>
          </a:p>
          <a:p>
            <a:endParaRPr lang="es-AR" sz="2000" dirty="0">
              <a:latin typeface="Gabriola" pitchFamily="82" charset="0"/>
            </a:endParaRPr>
          </a:p>
        </p:txBody>
      </p:sp>
      <p:sp>
        <p:nvSpPr>
          <p:cNvPr id="6" name="5 Flecha abajo"/>
          <p:cNvSpPr/>
          <p:nvPr/>
        </p:nvSpPr>
        <p:spPr>
          <a:xfrm>
            <a:off x="6354139" y="2917048"/>
            <a:ext cx="641299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962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35280" cy="135416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Democracia Radical y Plural</a:t>
            </a:r>
            <a:br>
              <a:rPr lang="es-AR" dirty="0" smtClean="0"/>
            </a:br>
            <a:r>
              <a:rPr lang="es-AR" dirty="0" smtClean="0">
                <a:latin typeface="Gabriola" pitchFamily="82" charset="0"/>
              </a:rPr>
              <a:t>Consenso político</a:t>
            </a:r>
            <a:endParaRPr lang="es-AR" dirty="0">
              <a:latin typeface="Gabriola" pitchFamily="82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611560" y="1628800"/>
            <a:ext cx="7925494" cy="496855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s-AR" sz="3100" dirty="0" smtClean="0">
              <a:latin typeface="Gabriola" pitchFamily="82" charset="0"/>
            </a:endParaRPr>
          </a:p>
          <a:p>
            <a:pPr marL="0" indent="0" algn="ctr">
              <a:buNone/>
            </a:pPr>
            <a:r>
              <a:rPr lang="es-AR" sz="5900" b="1" dirty="0" smtClean="0">
                <a:latin typeface="Andalus" pitchFamily="18" charset="-78"/>
                <a:cs typeface="Andalus" pitchFamily="18" charset="-78"/>
              </a:rPr>
              <a:t>Imposibilidad de lograr el consenso racional y universal.</a:t>
            </a:r>
          </a:p>
          <a:p>
            <a:pPr marL="0" indent="0" algn="ctr">
              <a:buNone/>
            </a:pPr>
            <a:endParaRPr lang="es-AR" sz="59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endParaRPr lang="es-AR" sz="59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s-AR" sz="5900" b="1" dirty="0" smtClean="0">
                <a:latin typeface="Andalus" pitchFamily="18" charset="-78"/>
                <a:cs typeface="Andalus" pitchFamily="18" charset="-78"/>
              </a:rPr>
              <a:t>El acuerdo entre la mayoría</a:t>
            </a:r>
          </a:p>
          <a:p>
            <a:pPr marL="0" indent="0" algn="ctr">
              <a:buNone/>
            </a:pPr>
            <a:endParaRPr lang="es-AR" sz="59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endParaRPr lang="es-AR" sz="59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s-AR" sz="5900" b="1" dirty="0" smtClean="0">
                <a:latin typeface="Andalus" pitchFamily="18" charset="-78"/>
                <a:cs typeface="Andalus" pitchFamily="18" charset="-78"/>
              </a:rPr>
              <a:t>La imposición de las mayorías democráticas en el parlamento.</a:t>
            </a:r>
          </a:p>
          <a:p>
            <a:pPr marL="0" indent="0" algn="ctr">
              <a:buNone/>
            </a:pPr>
            <a:endParaRPr lang="es-AR" sz="59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endParaRPr lang="es-AR" sz="59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s-AR" sz="5900" b="1" dirty="0" smtClean="0">
                <a:latin typeface="Andalus" pitchFamily="18" charset="-78"/>
                <a:cs typeface="Andalus" pitchFamily="18" charset="-78"/>
              </a:rPr>
              <a:t>Redefinir  las relaciones en términos de adversarios. </a:t>
            </a:r>
          </a:p>
          <a:p>
            <a:pPr marL="0" indent="0" algn="ctr">
              <a:buNone/>
            </a:pPr>
            <a:r>
              <a:rPr lang="es-AR" sz="5900" b="1" dirty="0" smtClean="0">
                <a:latin typeface="Andalus" pitchFamily="18" charset="-78"/>
                <a:cs typeface="Andalus" pitchFamily="18" charset="-78"/>
              </a:rPr>
              <a:t>Modelo agonístico de la democracia.</a:t>
            </a:r>
            <a:endParaRPr lang="es-AR" sz="5900" dirty="0">
              <a:latin typeface="Andalus" pitchFamily="18" charset="-78"/>
              <a:cs typeface="Andalus" pitchFamily="18" charset="-78"/>
            </a:endParaRPr>
          </a:p>
          <a:p>
            <a:pPr marL="0" indent="0" algn="r">
              <a:buNone/>
            </a:pPr>
            <a:endParaRPr lang="es-AR" sz="38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 algn="r">
              <a:buNone/>
            </a:pPr>
            <a:r>
              <a:rPr lang="es-AR" sz="4000" i="1" dirty="0" smtClean="0">
                <a:latin typeface="Gabriola" pitchFamily="82" charset="0"/>
              </a:rPr>
              <a:t>Chantal </a:t>
            </a:r>
            <a:r>
              <a:rPr lang="es-AR" sz="4000" i="1" dirty="0" err="1" smtClean="0">
                <a:latin typeface="Gabriola" pitchFamily="82" charset="0"/>
              </a:rPr>
              <a:t>Mouffe</a:t>
            </a:r>
            <a:endParaRPr lang="es-AR" sz="4000" i="1" dirty="0" smtClean="0">
              <a:latin typeface="Gabriola" pitchFamily="82" charset="0"/>
            </a:endParaRPr>
          </a:p>
          <a:p>
            <a:endParaRPr lang="es-AR" dirty="0"/>
          </a:p>
        </p:txBody>
      </p:sp>
      <p:sp>
        <p:nvSpPr>
          <p:cNvPr id="3" name="2 Flecha abajo"/>
          <p:cNvSpPr/>
          <p:nvPr/>
        </p:nvSpPr>
        <p:spPr>
          <a:xfrm>
            <a:off x="4427984" y="2500409"/>
            <a:ext cx="2423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Flecha abajo"/>
          <p:cNvSpPr/>
          <p:nvPr/>
        </p:nvSpPr>
        <p:spPr>
          <a:xfrm>
            <a:off x="4428213" y="3426383"/>
            <a:ext cx="242316" cy="3377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Flecha abajo"/>
          <p:cNvSpPr/>
          <p:nvPr/>
        </p:nvSpPr>
        <p:spPr>
          <a:xfrm>
            <a:off x="4427984" y="4581128"/>
            <a:ext cx="2423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502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7072" y="33265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Comunicación Gubernamental</a:t>
            </a:r>
            <a:br>
              <a:rPr lang="es-AR" dirty="0" smtClean="0"/>
            </a:br>
            <a:r>
              <a:rPr lang="es-AR" dirty="0" smtClean="0">
                <a:latin typeface="Gabriola" pitchFamily="82" charset="0"/>
              </a:rPr>
              <a:t>Consenso social</a:t>
            </a:r>
            <a:endParaRPr lang="es-AR" dirty="0">
              <a:latin typeface="Gabriola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240983"/>
            <a:ext cx="7848872" cy="51403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dirty="0" smtClean="0">
                <a:latin typeface="Gabriola" pitchFamily="82" charset="0"/>
                <a:cs typeface="Andalus" pitchFamily="18" charset="-78"/>
              </a:rPr>
              <a:t>Mantenimiento del poder</a:t>
            </a:r>
          </a:p>
          <a:p>
            <a:pPr marL="0" indent="0" algn="r">
              <a:buNone/>
            </a:pPr>
            <a:endParaRPr lang="es-AR" dirty="0" smtClean="0">
              <a:latin typeface="Gabriola" pitchFamily="82" charset="0"/>
            </a:endParaRPr>
          </a:p>
          <a:p>
            <a:pPr marL="0" indent="0" algn="ctr">
              <a:buNone/>
            </a:pPr>
            <a:r>
              <a:rPr lang="es-AR" sz="2400" b="1" dirty="0">
                <a:latin typeface="Andalus" pitchFamily="18" charset="-78"/>
                <a:cs typeface="Andalus" pitchFamily="18" charset="-78"/>
              </a:rPr>
              <a:t>Publicidad de los actos de </a:t>
            </a:r>
            <a:r>
              <a:rPr lang="es-AR" sz="2400" b="1" dirty="0" smtClean="0">
                <a:latin typeface="Andalus" pitchFamily="18" charset="-78"/>
                <a:cs typeface="Andalus" pitchFamily="18" charset="-78"/>
              </a:rPr>
              <a:t>gobierno</a:t>
            </a:r>
          </a:p>
          <a:p>
            <a:pPr marL="0" indent="0" algn="ctr">
              <a:buNone/>
            </a:pPr>
            <a:endParaRPr lang="es-AR" sz="2400" b="1" dirty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s-AR" sz="2400" b="1" dirty="0">
                <a:latin typeface="Andalus" pitchFamily="18" charset="-78"/>
                <a:cs typeface="Andalus" pitchFamily="18" charset="-78"/>
              </a:rPr>
              <a:t>Mensaje que intenta </a:t>
            </a:r>
            <a:r>
              <a:rPr lang="es-AR" sz="2400" b="1" dirty="0" smtClean="0">
                <a:latin typeface="Andalus" pitchFamily="18" charset="-78"/>
                <a:cs typeface="Andalus" pitchFamily="18" charset="-78"/>
              </a:rPr>
              <a:t>persuadir</a:t>
            </a:r>
          </a:p>
          <a:p>
            <a:pPr marL="0" indent="0" algn="ctr">
              <a:buNone/>
            </a:pPr>
            <a:endParaRPr lang="es-AR" sz="2400" b="1" dirty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s-AR" sz="2400" b="1" dirty="0" smtClean="0">
                <a:latin typeface="Andalus" pitchFamily="18" charset="-78"/>
                <a:cs typeface="Andalus" pitchFamily="18" charset="-78"/>
              </a:rPr>
              <a:t>Proyecto general de gobierno</a:t>
            </a:r>
          </a:p>
          <a:p>
            <a:pPr marL="0" indent="0" algn="ctr">
              <a:buNone/>
            </a:pPr>
            <a:endParaRPr lang="es-AR" sz="2400" b="1" dirty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s-AR" sz="2400" b="1" dirty="0">
                <a:latin typeface="Andalus" pitchFamily="18" charset="-78"/>
                <a:cs typeface="Andalus" pitchFamily="18" charset="-78"/>
              </a:rPr>
              <a:t>Mito político</a:t>
            </a:r>
          </a:p>
          <a:p>
            <a:pPr marL="0" indent="0" algn="ctr">
              <a:buNone/>
            </a:pPr>
            <a:endParaRPr lang="es-AR" sz="2400" b="1" dirty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es-AR" sz="2400" b="1" dirty="0">
                <a:latin typeface="Andalus" pitchFamily="18" charset="-78"/>
                <a:cs typeface="Andalus" pitchFamily="18" charset="-78"/>
              </a:rPr>
              <a:t>   </a:t>
            </a:r>
            <a:r>
              <a:rPr lang="es-AR" sz="2400" b="1" dirty="0" smtClean="0">
                <a:latin typeface="Andalus" pitchFamily="18" charset="-78"/>
                <a:cs typeface="Andalus" pitchFamily="18" charset="-78"/>
              </a:rPr>
              <a:t>Confianza</a:t>
            </a:r>
            <a:endParaRPr lang="es-AR" sz="2400" dirty="0">
              <a:latin typeface="Andalus" pitchFamily="18" charset="-78"/>
              <a:cs typeface="Andalus" pitchFamily="18" charset="-78"/>
            </a:endParaRPr>
          </a:p>
          <a:p>
            <a:pPr marL="0" indent="0" algn="r">
              <a:buNone/>
            </a:pPr>
            <a:r>
              <a:rPr lang="es-AR" sz="2000" i="1" dirty="0" smtClean="0">
                <a:latin typeface="Gabriola" pitchFamily="82" charset="0"/>
              </a:rPr>
              <a:t>Mario </a:t>
            </a:r>
            <a:r>
              <a:rPr lang="es-AR" sz="2000" i="1" dirty="0" err="1" smtClean="0">
                <a:latin typeface="Gabriola" pitchFamily="82" charset="0"/>
              </a:rPr>
              <a:t>Riorda</a:t>
            </a:r>
            <a:endParaRPr lang="es-AR" sz="2000" i="1" dirty="0" smtClean="0">
              <a:latin typeface="Gabriola" pitchFamily="82" charset="0"/>
            </a:endParaRPr>
          </a:p>
          <a:p>
            <a:endParaRPr lang="es-AR" sz="2600" dirty="0">
              <a:latin typeface="Gabriola" pitchFamily="82" charset="0"/>
            </a:endParaRPr>
          </a:p>
        </p:txBody>
      </p:sp>
      <p:sp>
        <p:nvSpPr>
          <p:cNvPr id="4" name="3 Flecha abajo"/>
          <p:cNvSpPr/>
          <p:nvPr/>
        </p:nvSpPr>
        <p:spPr>
          <a:xfrm flipH="1">
            <a:off x="4404111" y="5085184"/>
            <a:ext cx="561193" cy="288035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Flecha abajo"/>
          <p:cNvSpPr/>
          <p:nvPr/>
        </p:nvSpPr>
        <p:spPr>
          <a:xfrm>
            <a:off x="4619256" y="3501008"/>
            <a:ext cx="129145" cy="2880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Flecha abajo"/>
          <p:cNvSpPr/>
          <p:nvPr/>
        </p:nvSpPr>
        <p:spPr>
          <a:xfrm>
            <a:off x="4619257" y="2636912"/>
            <a:ext cx="129145" cy="2880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Flecha abajo"/>
          <p:cNvSpPr/>
          <p:nvPr/>
        </p:nvSpPr>
        <p:spPr>
          <a:xfrm>
            <a:off x="4620136" y="4365104"/>
            <a:ext cx="129145" cy="2880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371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s-AR" sz="3100" dirty="0" smtClean="0"/>
              <a:t>Estrategia de construcción de poder del gobierno nacional </a:t>
            </a:r>
            <a:r>
              <a:rPr lang="es-AR" sz="3100" dirty="0"/>
              <a:t>e</a:t>
            </a:r>
            <a:r>
              <a:rPr lang="es-AR" sz="3100" dirty="0" smtClean="0"/>
              <a:t>n la presidencia Néstor Kirchner: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ES" dirty="0" smtClean="0">
                <a:latin typeface="Gabriola" pitchFamily="82" charset="0"/>
              </a:rPr>
              <a:t>Concertación Plural (transversalidad)</a:t>
            </a:r>
            <a:r>
              <a:rPr lang="es-ES" b="1" dirty="0" smtClean="0">
                <a:latin typeface="Gabriola" pitchFamily="82" charset="0"/>
              </a:rPr>
              <a:t/>
            </a:r>
            <a:br>
              <a:rPr lang="es-ES" b="1" dirty="0" smtClean="0">
                <a:latin typeface="Gabriola" pitchFamily="82" charset="0"/>
              </a:rPr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AR" dirty="0">
              <a:latin typeface="Gabriola" pitchFamily="82" charset="0"/>
            </a:endParaRPr>
          </a:p>
          <a:p>
            <a:r>
              <a:rPr lang="es-ES" b="1" dirty="0" smtClean="0">
                <a:latin typeface="Andalus" pitchFamily="18" charset="-78"/>
                <a:cs typeface="Andalus" pitchFamily="18" charset="-78"/>
              </a:rPr>
              <a:t>Discurso oficial</a:t>
            </a:r>
          </a:p>
          <a:p>
            <a:pPr>
              <a:buNone/>
            </a:pPr>
            <a:endParaRPr lang="es-ES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s-ES" b="1" dirty="0" smtClean="0">
                <a:latin typeface="Andalus" pitchFamily="18" charset="-78"/>
                <a:cs typeface="Andalus" pitchFamily="18" charset="-78"/>
              </a:rPr>
              <a:t>Conjunto </a:t>
            </a:r>
            <a:r>
              <a:rPr lang="es-ES" b="1" dirty="0">
                <a:latin typeface="Andalus" pitchFamily="18" charset="-78"/>
                <a:cs typeface="Andalus" pitchFamily="18" charset="-78"/>
              </a:rPr>
              <a:t>de </a:t>
            </a:r>
            <a:r>
              <a:rPr lang="es-ES" b="1" dirty="0" smtClean="0">
                <a:latin typeface="Andalus" pitchFamily="18" charset="-78"/>
                <a:cs typeface="Andalus" pitchFamily="18" charset="-78"/>
              </a:rPr>
              <a:t>medidas mediáticas</a:t>
            </a:r>
            <a:endParaRPr lang="es-AR" dirty="0">
              <a:latin typeface="Andalus" pitchFamily="18" charset="-78"/>
              <a:cs typeface="Andalus" pitchFamily="18" charset="-78"/>
            </a:endParaRPr>
          </a:p>
          <a:p>
            <a:endParaRPr lang="es-AR" dirty="0">
              <a:latin typeface="Andalus" pitchFamily="18" charset="-78"/>
              <a:cs typeface="Andalus" pitchFamily="18" charset="-78"/>
            </a:endParaRPr>
          </a:p>
          <a:p>
            <a:r>
              <a:rPr lang="es-ES" b="1" dirty="0">
                <a:latin typeface="Andalus" pitchFamily="18" charset="-78"/>
                <a:cs typeface="Andalus" pitchFamily="18" charset="-78"/>
              </a:rPr>
              <a:t>Decreto de Necesidad y Urgencia</a:t>
            </a:r>
            <a:endParaRPr lang="es-AR" dirty="0">
              <a:latin typeface="Andalus" pitchFamily="18" charset="-78"/>
              <a:cs typeface="Andalus" pitchFamily="18" charset="-78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8042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Elecciones 2007</a:t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 smtClean="0"/>
          </a:p>
          <a:p>
            <a:pPr>
              <a:buFont typeface="Wingdings" pitchFamily="2" charset="2"/>
              <a:buChar char="ü"/>
            </a:pPr>
            <a:r>
              <a:rPr lang="es-AR" b="1" dirty="0" smtClean="0">
                <a:latin typeface="Andalus" pitchFamily="18" charset="-78"/>
                <a:cs typeface="Andalus" pitchFamily="18" charset="-78"/>
              </a:rPr>
              <a:t>Legitimidad de origen.</a:t>
            </a:r>
          </a:p>
          <a:p>
            <a:pPr marL="0" indent="0">
              <a:buNone/>
            </a:pPr>
            <a:endParaRPr lang="es-AR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s-AR" b="1" dirty="0" smtClean="0">
                <a:latin typeface="Andalus" pitchFamily="18" charset="-78"/>
                <a:cs typeface="Andalus" pitchFamily="18" charset="-78"/>
              </a:rPr>
              <a:t>Un bloque ampliamente mayoritario en las cámaras del Congreso.</a:t>
            </a:r>
          </a:p>
          <a:p>
            <a:pPr>
              <a:buFont typeface="Wingdings" pitchFamily="2" charset="2"/>
              <a:buChar char="ü"/>
            </a:pPr>
            <a:endParaRPr lang="es-AR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ü"/>
            </a:pPr>
            <a:r>
              <a:rPr lang="es-AR" b="1" dirty="0" smtClean="0">
                <a:latin typeface="Andalus" pitchFamily="18" charset="-78"/>
                <a:cs typeface="Andalus" pitchFamily="18" charset="-78"/>
              </a:rPr>
              <a:t>Proceso migratorio interno.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3130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>
                <a:latin typeface="Gabriola" pitchFamily="82" charset="0"/>
              </a:rPr>
              <a:t/>
            </a:r>
            <a:br>
              <a:rPr lang="es-AR" dirty="0" smtClean="0">
                <a:latin typeface="Gabriola" pitchFamily="82" charset="0"/>
              </a:rPr>
            </a:br>
            <a:r>
              <a:rPr lang="es-AR" dirty="0" smtClean="0"/>
              <a:t>Ley de Servicios de Comunicación Audiovisual</a:t>
            </a:r>
            <a:r>
              <a:rPr lang="es-AR" dirty="0" smtClean="0">
                <a:latin typeface="Gabriola" pitchFamily="82" charset="0"/>
              </a:rPr>
              <a:t/>
            </a:r>
            <a:br>
              <a:rPr lang="es-AR" dirty="0" smtClean="0">
                <a:latin typeface="Gabriola" pitchFamily="82" charset="0"/>
              </a:rPr>
            </a:br>
            <a:endParaRPr lang="es-AR" dirty="0">
              <a:latin typeface="Gabriola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608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Consenso social: </a:t>
            </a:r>
          </a:p>
          <a:p>
            <a:pPr lvl="4"/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     Coalición por una Radiodifusión Democrática</a:t>
            </a:r>
          </a:p>
          <a:p>
            <a:pPr lvl="4"/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     Oficialismo</a:t>
            </a:r>
          </a:p>
          <a:p>
            <a:pPr>
              <a:buFont typeface="Wingdings" pitchFamily="2" charset="2"/>
              <a:buChar char="v"/>
            </a:pPr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Consenso político: </a:t>
            </a:r>
          </a:p>
          <a:p>
            <a:pPr lvl="4"/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     Partidos políticos de centro-izquierda</a:t>
            </a:r>
          </a:p>
          <a:p>
            <a:pPr lvl="4"/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     Oficialismo</a:t>
            </a:r>
          </a:p>
          <a:p>
            <a:pPr marL="0" indent="0">
              <a:buNone/>
            </a:pPr>
            <a:endParaRPr lang="es-AR" sz="2600" b="1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s-AR" sz="2600" b="1" dirty="0" smtClean="0">
                <a:latin typeface="Andalus" pitchFamily="18" charset="-78"/>
                <a:cs typeface="Andalus" pitchFamily="18" charset="-78"/>
              </a:rPr>
              <a:t>La construcción del consenso sobre  el proyecto de ley del Poder Ejecutivo Nacional </a:t>
            </a:r>
          </a:p>
          <a:p>
            <a:endParaRPr lang="es-AR" dirty="0"/>
          </a:p>
        </p:txBody>
      </p:sp>
      <p:sp>
        <p:nvSpPr>
          <p:cNvPr id="7" name="6 Flecha abajo"/>
          <p:cNvSpPr/>
          <p:nvPr/>
        </p:nvSpPr>
        <p:spPr>
          <a:xfrm>
            <a:off x="3183260" y="4545982"/>
            <a:ext cx="190313" cy="441487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855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2516</TotalTime>
  <Words>605</Words>
  <Application>Microsoft Office PowerPoint</Application>
  <PresentationFormat>Presentación en pantalla (4:3)</PresentationFormat>
  <Paragraphs>176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Aspecto</vt:lpstr>
      <vt:lpstr>La CONSTRUCCIÓN DEL CONSENSO en el gobierno de Cristina Fernández de Kirchner, EN TORNO A LA LEY DE MEDIOS Y A LA LEY DE REFORMA POLÍTICA -Período 2009/2010- </vt:lpstr>
      <vt:lpstr>Categorías de Análisis</vt:lpstr>
      <vt:lpstr>Hegemonía Construcción de poder</vt:lpstr>
      <vt:lpstr>Consenso</vt:lpstr>
      <vt:lpstr>Democracia Radical y Plural Consenso político</vt:lpstr>
      <vt:lpstr>Comunicación Gubernamental Consenso social</vt:lpstr>
      <vt:lpstr>Estrategia de construcción de poder del gobierno nacional en la presidencia Néstor Kirchner: Concertación Plural (transversalidad) </vt:lpstr>
      <vt:lpstr>Elecciones 2007  </vt:lpstr>
      <vt:lpstr> Ley de Servicios de Comunicación Audiovisual </vt:lpstr>
      <vt:lpstr> Cámara de Diputados de la Nación</vt:lpstr>
      <vt:lpstr>Ley de Democratización de la Representación Política, la Transparencia y la Equidad Electoral</vt:lpstr>
      <vt:lpstr>Cámara de Diputados de la Nación</vt:lpstr>
      <vt:lpstr>Comunicación Gubernamental</vt:lpstr>
      <vt:lpstr>Mensaje de gobierno Ideología</vt:lpstr>
      <vt:lpstr>El Congreso de la Nación legitima las decisiones del Ejecutivo Nacional Máxima representación de la pluralidad político-social </vt:lpstr>
      <vt:lpstr>A modo de conclusión</vt:lpstr>
      <vt:lpstr>Movimientos sociales</vt:lpstr>
      <vt:lpstr>El Poder Ejecutivo Nacional es el principal generador de opinión pública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</dc:creator>
  <cp:lastModifiedBy>RICARDO</cp:lastModifiedBy>
  <cp:revision>120</cp:revision>
  <dcterms:created xsi:type="dcterms:W3CDTF">2014-04-08T08:19:28Z</dcterms:created>
  <dcterms:modified xsi:type="dcterms:W3CDTF">2014-05-30T16:35:20Z</dcterms:modified>
</cp:coreProperties>
</file>