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6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CONOCIMIENTO</a:t>
            </a:r>
            <a:r>
              <a:rPr lang="es-ES" baseline="0"/>
              <a:t> FAMILIAR</a:t>
            </a:r>
            <a:endParaRPr lang="es-ES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008983128858698"/>
          <c:y val="0.28575787330819452"/>
          <c:w val="0.79581407054544961"/>
          <c:h val="0.6202860629864656"/>
        </c:manualLayout>
      </c:layout>
      <c:pie3DChart>
        <c:varyColors val="1"/>
        <c:ser>
          <c:idx val="0"/>
          <c:order val="0"/>
          <c:explosion val="25"/>
          <c:cat>
            <c:strRef>
              <c:f>Hoja2!$A$33:$C$33</c:f>
              <c:strCache>
                <c:ptCount val="3"/>
                <c:pt idx="0">
                  <c:v>a-embarazo</c:v>
                </c:pt>
                <c:pt idx="1">
                  <c:v>b-métodos</c:v>
                </c:pt>
                <c:pt idx="2">
                  <c:v>c-enfermedades</c:v>
                </c:pt>
              </c:strCache>
            </c:strRef>
          </c:cat>
          <c:val>
            <c:numRef>
              <c:f>Hoja2!$A$34:$C$34</c:f>
              <c:numCache>
                <c:formatCode>General</c:formatCode>
                <c:ptCount val="3"/>
                <c:pt idx="0">
                  <c:v>17</c:v>
                </c:pt>
                <c:pt idx="1">
                  <c:v>24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IMPORTANCIA</a:t>
            </a:r>
            <a:r>
              <a:rPr lang="es-ES" baseline="0"/>
              <a:t> DE ADQUIRIR CONOCIMIENTO</a:t>
            </a:r>
            <a:endParaRPr lang="es-ES"/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cat>
            <c:strRef>
              <c:f>Hoja2!$A$37:$C$37</c:f>
              <c:strCache>
                <c:ptCount val="3"/>
                <c:pt idx="0">
                  <c:v>a-no</c:v>
                </c:pt>
                <c:pt idx="1">
                  <c:v>b-medianamente</c:v>
                </c:pt>
                <c:pt idx="2">
                  <c:v>c-muy necesario</c:v>
                </c:pt>
              </c:strCache>
            </c:strRef>
          </c:cat>
          <c:val>
            <c:numRef>
              <c:f>Hoja2!$A$38:$C$38</c:f>
              <c:numCache>
                <c:formatCode>General</c:formatCode>
                <c:ptCount val="3"/>
                <c:pt idx="0">
                  <c:v>9</c:v>
                </c:pt>
                <c:pt idx="1">
                  <c:v>25</c:v>
                </c:pt>
                <c:pt idx="2">
                  <c:v>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77251328"/>
        <c:axId val="77253248"/>
      </c:barChart>
      <c:catAx>
        <c:axId val="77251328"/>
        <c:scaling>
          <c:orientation val="minMax"/>
        </c:scaling>
        <c:delete val="0"/>
        <c:axPos val="b"/>
        <c:majorTickMark val="none"/>
        <c:minorTickMark val="none"/>
        <c:tickLblPos val="nextTo"/>
        <c:crossAx val="77253248"/>
        <c:crosses val="autoZero"/>
        <c:auto val="1"/>
        <c:lblAlgn val="ctr"/>
        <c:lblOffset val="100"/>
        <c:noMultiLvlLbl val="0"/>
      </c:catAx>
      <c:valAx>
        <c:axId val="772532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7251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MOTIVO</a:t>
            </a:r>
            <a:r>
              <a:rPr lang="es-ES" baseline="0"/>
              <a:t> DE INTERNACIÓN</a:t>
            </a:r>
            <a:endParaRPr lang="es-ES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cat>
            <c:strRef>
              <c:f>Hoja2!$A$55:$E$55</c:f>
              <c:strCache>
                <c:ptCount val="5"/>
                <c:pt idx="0">
                  <c:v>a-falta de contención</c:v>
                </c:pt>
                <c:pt idx="1">
                  <c:v>b-conductas inadecuadas</c:v>
                </c:pt>
                <c:pt idx="2">
                  <c:v>c-riesgo de autolesión</c:v>
                </c:pt>
                <c:pt idx="3">
                  <c:v>d-riesgo a terceros</c:v>
                </c:pt>
                <c:pt idx="4">
                  <c:v>e-muerte del familiar</c:v>
                </c:pt>
              </c:strCache>
            </c:strRef>
          </c:cat>
          <c:val>
            <c:numRef>
              <c:f>Hoja2!$A$56:$E$56</c:f>
              <c:numCache>
                <c:formatCode>General</c:formatCode>
                <c:ptCount val="5"/>
                <c:pt idx="0">
                  <c:v>9</c:v>
                </c:pt>
                <c:pt idx="1">
                  <c:v>17</c:v>
                </c:pt>
                <c:pt idx="2">
                  <c:v>9</c:v>
                </c:pt>
                <c:pt idx="3">
                  <c:v>2</c:v>
                </c:pt>
                <c:pt idx="4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TIPO</a:t>
            </a:r>
            <a:r>
              <a:rPr lang="es-ES" baseline="0"/>
              <a:t> DE DISCAPACIDAD</a:t>
            </a:r>
            <a:endParaRPr lang="es-ES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0"/>
          <c:cat>
            <c:strRef>
              <c:f>Hoja2!$A$24:$E$24</c:f>
              <c:strCache>
                <c:ptCount val="5"/>
                <c:pt idx="0">
                  <c:v>a-mental</c:v>
                </c:pt>
                <c:pt idx="1">
                  <c:v>b-motriz</c:v>
                </c:pt>
                <c:pt idx="2">
                  <c:v>c-múltiple</c:v>
                </c:pt>
                <c:pt idx="3">
                  <c:v>d-sensorial</c:v>
                </c:pt>
                <c:pt idx="4">
                  <c:v>e-del habla</c:v>
                </c:pt>
              </c:strCache>
            </c:strRef>
          </c:cat>
          <c:val>
            <c:numRef>
              <c:f>Hoja2!$A$25:$E$25</c:f>
              <c:numCache>
                <c:formatCode>General</c:formatCode>
                <c:ptCount val="5"/>
                <c:pt idx="0">
                  <c:v>27</c:v>
                </c:pt>
                <c:pt idx="1">
                  <c:v>13</c:v>
                </c:pt>
                <c:pt idx="2">
                  <c:v>8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TIPO</a:t>
            </a:r>
            <a:r>
              <a:rPr lang="es-ES" baseline="0"/>
              <a:t> DE DISCAPACIDAD</a:t>
            </a:r>
            <a:endParaRPr lang="es-ES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REACCIONES</a:t>
            </a:r>
            <a:r>
              <a:rPr lang="es-ES" baseline="0"/>
              <a:t> ANTES ACTOS O SENTIMIENTOS SEXUALES</a:t>
            </a:r>
            <a:endParaRPr lang="es-ES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cat>
            <c:strRef>
              <c:f>Hoja3!$I$12:$I$18</c:f>
              <c:strCache>
                <c:ptCount val="7"/>
                <c:pt idx="0">
                  <c:v>a-I.lo verbalizan</c:v>
                </c:pt>
                <c:pt idx="1">
                  <c:v>a-II.se tocan</c:v>
                </c:pt>
                <c:pt idx="2">
                  <c:v>a-III.presentan curiosidad por el sexo opuesto</c:v>
                </c:pt>
                <c:pt idx="3">
                  <c:v>a-IV.exiben parte de su cuerpo</c:v>
                </c:pt>
                <c:pt idx="4">
                  <c:v>a-V.se inhiben</c:v>
                </c:pt>
                <c:pt idx="5">
                  <c:v>a-VI.muestran mayor afecto</c:v>
                </c:pt>
                <c:pt idx="6">
                  <c:v>b-no</c:v>
                </c:pt>
              </c:strCache>
            </c:strRef>
          </c:cat>
          <c:val>
            <c:numRef>
              <c:f>Hoja3!$J$12:$J$18</c:f>
              <c:numCache>
                <c:formatCode>General</c:formatCode>
                <c:ptCount val="7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4</c:v>
                </c:pt>
                <c:pt idx="4">
                  <c:v>2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2A42-881B-4014-AA58-CF248A4C8168}" type="datetimeFigureOut">
              <a:rPr lang="es-ES" smtClean="0"/>
              <a:t>23/02/2016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2ABC-C0B7-4132-9DA7-6029799D8C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6357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2A42-881B-4014-AA58-CF248A4C8168}" type="datetimeFigureOut">
              <a:rPr lang="es-ES" smtClean="0"/>
              <a:t>23/02/2016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2ABC-C0B7-4132-9DA7-6029799D8C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985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2A42-881B-4014-AA58-CF248A4C8168}" type="datetimeFigureOut">
              <a:rPr lang="es-ES" smtClean="0"/>
              <a:t>23/02/2016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2ABC-C0B7-4132-9DA7-6029799D8C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9676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2A42-881B-4014-AA58-CF248A4C8168}" type="datetimeFigureOut">
              <a:rPr lang="es-ES" smtClean="0"/>
              <a:t>23/02/2016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2ABC-C0B7-4132-9DA7-6029799D8C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47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2A42-881B-4014-AA58-CF248A4C8168}" type="datetimeFigureOut">
              <a:rPr lang="es-ES" smtClean="0"/>
              <a:t>23/02/2016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2ABC-C0B7-4132-9DA7-6029799D8C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8348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2A42-881B-4014-AA58-CF248A4C8168}" type="datetimeFigureOut">
              <a:rPr lang="es-ES" smtClean="0"/>
              <a:t>23/02/2016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2ABC-C0B7-4132-9DA7-6029799D8C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0456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2A42-881B-4014-AA58-CF248A4C8168}" type="datetimeFigureOut">
              <a:rPr lang="es-ES" smtClean="0"/>
              <a:t>23/02/2016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2ABC-C0B7-4132-9DA7-6029799D8C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825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2A42-881B-4014-AA58-CF248A4C8168}" type="datetimeFigureOut">
              <a:rPr lang="es-ES" smtClean="0"/>
              <a:t>23/02/2016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2ABC-C0B7-4132-9DA7-6029799D8C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0122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2A42-881B-4014-AA58-CF248A4C8168}" type="datetimeFigureOut">
              <a:rPr lang="es-ES" smtClean="0"/>
              <a:t>23/02/2016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2ABC-C0B7-4132-9DA7-6029799D8C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8887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2A42-881B-4014-AA58-CF248A4C8168}" type="datetimeFigureOut">
              <a:rPr lang="es-ES" smtClean="0"/>
              <a:t>23/02/2016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2ABC-C0B7-4132-9DA7-6029799D8C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1662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2A42-881B-4014-AA58-CF248A4C8168}" type="datetimeFigureOut">
              <a:rPr lang="es-ES" smtClean="0"/>
              <a:t>23/02/2016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2ABC-C0B7-4132-9DA7-6029799D8C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098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C2A42-881B-4014-AA58-CF248A4C8168}" type="datetimeFigureOut">
              <a:rPr lang="es-ES" smtClean="0"/>
              <a:t>23/02/2016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02ABC-C0B7-4132-9DA7-6029799D8C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0443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chart" Target="../charts/chart6.x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3.docx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1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2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4427" y="49916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s-E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Universidad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Nacional de Cuyo</a:t>
            </a:r>
            <a:b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Facultad de Ciencias Médicas</a:t>
            </a:r>
            <a:b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Escuela de Enfermería</a:t>
            </a:r>
            <a:b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Ciclo de Licenciatura de Enfermería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143294" y="1995225"/>
            <a:ext cx="62646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TÍTULO: “Efecto que tiene en las familias de personas con discapacidad intelectual de leve a profunda, el desconocimiento sobre Educación Sexual”.</a:t>
            </a:r>
            <a:endParaRPr lang="es-ES" sz="3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39552" y="5013176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dirty="0" smtClean="0"/>
              <a:t>AUTORES: Aguirre Romina;</a:t>
            </a:r>
          </a:p>
          <a:p>
            <a:pPr algn="r"/>
            <a:r>
              <a:rPr lang="es-ES" dirty="0" smtClean="0"/>
              <a:t> Cudeyro Isabel</a:t>
            </a:r>
            <a:endParaRPr lang="es-ES" dirty="0"/>
          </a:p>
        </p:txBody>
      </p:sp>
      <p:pic>
        <p:nvPicPr>
          <p:cNvPr id="7" name="6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876" y="260648"/>
            <a:ext cx="112395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141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27584" y="548680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“Motivo de internación de la persona con discapacidad en el Instituto HISDIM” 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424367926"/>
              </p:ext>
            </p:extLst>
          </p:nvPr>
        </p:nvGraphicFramePr>
        <p:xfrm>
          <a:off x="1547664" y="1195011"/>
          <a:ext cx="4572000" cy="2305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47564" y="3645024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“Tipo de discapacidad que posee el integrante de la familia perteneciente al Instituto HISDIM”</a:t>
            </a:r>
            <a:endParaRPr lang="es-ES" sz="2000" dirty="0"/>
          </a:p>
        </p:txBody>
      </p:sp>
      <p:graphicFrame>
        <p:nvGraphicFramePr>
          <p:cNvPr id="7" name="6 Gráfico"/>
          <p:cNvGraphicFramePr/>
          <p:nvPr>
            <p:extLst>
              <p:ext uri="{D42A27DB-BD31-4B8C-83A1-F6EECF244321}">
                <p14:modId xmlns:p14="http://schemas.microsoft.com/office/powerpoint/2010/main" val="407731251"/>
              </p:ext>
            </p:extLst>
          </p:nvPr>
        </p:nvGraphicFramePr>
        <p:xfrm>
          <a:off x="1763688" y="4260182"/>
          <a:ext cx="4248472" cy="231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3182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2884175331"/>
              </p:ext>
            </p:extLst>
          </p:nvPr>
        </p:nvGraphicFramePr>
        <p:xfrm>
          <a:off x="1763688" y="1184558"/>
          <a:ext cx="4248472" cy="231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539552" y="332656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“Reconocimiento de actos o acciones sobre sexualidad, de las personas con discapacidad Intelectual del Instituto HISDIM”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16562"/>
              </p:ext>
            </p:extLst>
          </p:nvPr>
        </p:nvGraphicFramePr>
        <p:xfrm>
          <a:off x="1187624" y="1073512"/>
          <a:ext cx="5411787" cy="1851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o" r:id="rId4" imgW="5411251" imgH="1927269" progId="Word.Document.12">
                  <p:embed/>
                </p:oleObj>
              </mc:Choice>
              <mc:Fallback>
                <p:oleObj name="Documento" r:id="rId4" imgW="5411251" imgH="192726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87624" y="1073512"/>
                        <a:ext cx="5411787" cy="18514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12 CuadroTexto"/>
          <p:cNvSpPr txBox="1"/>
          <p:nvPr/>
        </p:nvSpPr>
        <p:spPr>
          <a:xfrm>
            <a:off x="467544" y="2924944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“Maneras de expresar o plantear dudas acerca de la sexualidad  por personas con discapacidad Intelectual del Instituto HISDIM”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14 Gráfico"/>
          <p:cNvGraphicFramePr/>
          <p:nvPr>
            <p:extLst>
              <p:ext uri="{D42A27DB-BD31-4B8C-83A1-F6EECF244321}">
                <p14:modId xmlns:p14="http://schemas.microsoft.com/office/powerpoint/2010/main" val="1610484846"/>
              </p:ext>
            </p:extLst>
          </p:nvPr>
        </p:nvGraphicFramePr>
        <p:xfrm>
          <a:off x="1475656" y="3632830"/>
          <a:ext cx="4896544" cy="2748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50112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87624" y="548680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Propuestas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5536" y="1484784"/>
            <a:ext cx="79928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Destacar la importancia de brindar conocimientos específicos a las familias de personas con discapacidad intelectual, en edad temprana, promoviendo el contacto familiar y la integración social a través de talleres.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54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086435" y="1700808"/>
            <a:ext cx="69127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Nuestra investigación fue dirigida a realizar un análisis con el propósito de aportar información y formación, a través de la educación, a familias de personas con discapacidad intelectual de leve a profunda, en lo que respecta a la sexualidad.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87624" y="836712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8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836712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Formulación del problema</a:t>
            </a:r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21149" y="1916832"/>
            <a:ext cx="77768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¿Qué efecto tiene en las familias de personas con discapacidad intelectual de leve a profunda, del Instituto HISDIM, el desconocimiento sobre Educación Sexual, en San Martín, Mendoza, desde marzo a septiembre del 2015?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46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27584" y="764704"/>
            <a:ext cx="727280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OBJETIVO GENERAL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Identificar el efecto que tiene el desconocimiento sobre Educación sexual, en familias de personas con discapacidad de leve a profunda del Instituto HISDIM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27584" y="3068960"/>
            <a:ext cx="770485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 ESPECIFÍCOS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Identificar el tipo de conocimiento que poseen los familiares sobre Educación Sexual.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Conocer los distintos niveles de discapacidad presentes en el Instituto HISDIM.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Identificar las características de las familias o personas a cargo.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54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379712" y="216695"/>
            <a:ext cx="4032448" cy="40011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SEXUALIDAD</a:t>
            </a:r>
            <a:endParaRPr lang="es-E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4 Conector recto de flecha"/>
          <p:cNvCxnSpPr/>
          <p:nvPr/>
        </p:nvCxnSpPr>
        <p:spPr>
          <a:xfrm flipH="1">
            <a:off x="1907704" y="764704"/>
            <a:ext cx="5760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4067944" y="76470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6376811" y="747905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827584" y="1268760"/>
            <a:ext cx="1800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Biológico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383868" y="1268760"/>
            <a:ext cx="15121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592835" y="1324624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Psicológico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19 Conector recto de flecha"/>
          <p:cNvCxnSpPr/>
          <p:nvPr/>
        </p:nvCxnSpPr>
        <p:spPr>
          <a:xfrm flipH="1">
            <a:off x="3437680" y="1693956"/>
            <a:ext cx="46805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2512501" y="2053996"/>
            <a:ext cx="158417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Valores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22 Conector recto de flecha"/>
          <p:cNvCxnSpPr/>
          <p:nvPr/>
        </p:nvCxnSpPr>
        <p:spPr>
          <a:xfrm>
            <a:off x="4484502" y="1693956"/>
            <a:ext cx="50405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4803707" y="2058897"/>
            <a:ext cx="16201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Educación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25 Conector recto de flecha"/>
          <p:cNvCxnSpPr/>
          <p:nvPr/>
        </p:nvCxnSpPr>
        <p:spPr>
          <a:xfrm flipH="1">
            <a:off x="5171151" y="2495567"/>
            <a:ext cx="21602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>
            <a:off x="6124128" y="2495567"/>
            <a:ext cx="2880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4283967" y="2855607"/>
            <a:ext cx="13681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Informal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181501" y="2855607"/>
            <a:ext cx="15121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ormal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31 Conector recto de flecha"/>
          <p:cNvCxnSpPr/>
          <p:nvPr/>
        </p:nvCxnSpPr>
        <p:spPr>
          <a:xfrm>
            <a:off x="4988558" y="3224939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4241475" y="3584979"/>
            <a:ext cx="149416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FAMILIA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34 Conector recto de flecha"/>
          <p:cNvCxnSpPr/>
          <p:nvPr/>
        </p:nvCxnSpPr>
        <p:spPr>
          <a:xfrm>
            <a:off x="6984268" y="3224939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6412160" y="3584979"/>
            <a:ext cx="164996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Instituciones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37 Conector recto de flecha"/>
          <p:cNvCxnSpPr/>
          <p:nvPr/>
        </p:nvCxnSpPr>
        <p:spPr>
          <a:xfrm flipH="1">
            <a:off x="4376489" y="3958641"/>
            <a:ext cx="216025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/>
          <p:nvPr/>
        </p:nvCxnSpPr>
        <p:spPr>
          <a:xfrm>
            <a:off x="5387175" y="3958641"/>
            <a:ext cx="144016" cy="275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CuadroTexto"/>
          <p:cNvSpPr txBox="1"/>
          <p:nvPr/>
        </p:nvSpPr>
        <p:spPr>
          <a:xfrm>
            <a:off x="1862177" y="4298438"/>
            <a:ext cx="241226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Con hijos con discapacidad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5514786" y="4298437"/>
            <a:ext cx="181820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Sin hijos con discapacidad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45 Conector recto de flecha"/>
          <p:cNvCxnSpPr/>
          <p:nvPr/>
        </p:nvCxnSpPr>
        <p:spPr>
          <a:xfrm>
            <a:off x="2987824" y="4963169"/>
            <a:ext cx="0" cy="2177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CuadroTexto"/>
          <p:cNvSpPr txBox="1"/>
          <p:nvPr/>
        </p:nvSpPr>
        <p:spPr>
          <a:xfrm>
            <a:off x="1124095" y="5229200"/>
            <a:ext cx="38884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DISCAPACIDAD INTELECTUAL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49 Conector recto"/>
          <p:cNvCxnSpPr/>
          <p:nvPr/>
        </p:nvCxnSpPr>
        <p:spPr>
          <a:xfrm>
            <a:off x="7884368" y="4096376"/>
            <a:ext cx="0" cy="16927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 flipH="1">
            <a:off x="899592" y="5789093"/>
            <a:ext cx="70383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 flipV="1">
            <a:off x="899592" y="3769645"/>
            <a:ext cx="0" cy="20194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Flecha abajo"/>
          <p:cNvSpPr/>
          <p:nvPr/>
        </p:nvSpPr>
        <p:spPr>
          <a:xfrm>
            <a:off x="4582353" y="5789093"/>
            <a:ext cx="308353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899592" y="3769645"/>
            <a:ext cx="3240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CuadroTexto"/>
          <p:cNvSpPr txBox="1"/>
          <p:nvPr/>
        </p:nvSpPr>
        <p:spPr>
          <a:xfrm>
            <a:off x="2123728" y="6221141"/>
            <a:ext cx="532859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EDUCACIÓN SEXUAL</a:t>
            </a:r>
            <a:endParaRPr lang="es-E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3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07190" y="482111"/>
            <a:ext cx="705678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Diseño metodológico</a:t>
            </a:r>
          </a:p>
          <a:p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TIPO DE ESTUDIO: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Descriptivo.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Transversal.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Aplicable.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Cualitativo.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40160" y="3224301"/>
            <a:ext cx="69543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ÁREA DE ESTUDIO: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Instituto HISDIM, San Martín, Mendoza.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58416" y="4437112"/>
            <a:ext cx="72423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UNIVERSO Y MUESTRA: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50 familias  perteneciente al Instituto HISDIM.</a:t>
            </a:r>
          </a:p>
        </p:txBody>
      </p:sp>
    </p:spTree>
    <p:extLst>
      <p:ext uri="{BB962C8B-B14F-4D97-AF65-F5344CB8AC3E}">
        <p14:creationId xmlns:p14="http://schemas.microsoft.com/office/powerpoint/2010/main" val="171398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548680"/>
            <a:ext cx="74168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VARIABLES</a:t>
            </a:r>
          </a:p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FAMILIA: Edad, Sexo; Nivel de formación; Vínculo familiar, Motivo de internación; cantidad de personas a cargo; preocupación familiar.</a:t>
            </a:r>
          </a:p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DISCAPACIDAD: Tipo de discapacidad; Contacto social; Conocimiento del funcionamiento de determinados órganos, Diferenciación corporal.</a:t>
            </a:r>
          </a:p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EDUCACIÓN SEXUAL: Información recibida por el familiar; Conocimiento sobre sexualidad; Importancia que se le otorga; Etapas.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47711" y="3573016"/>
            <a:ext cx="70567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TÉCNICA DE RECOLECCIÓN DE DATOS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Encuestas.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Entrevista.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39552" y="4725144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ANÁLISIS Y PRESENTACIÓN DE DATOS: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Tablas de simple y doble entrada.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Gráficos de barra y torta.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Tabla matriz.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81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620688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“Información recibida en las familias con respecto a la discapacidad y sexualidad en el Instituto HISDIM” 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39552" y="3723129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“Conocimientos que tienen sobre la sexualidad las familias con un integrante en el Instituto HISDIM” 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1383712984"/>
              </p:ext>
            </p:extLst>
          </p:nvPr>
        </p:nvGraphicFramePr>
        <p:xfrm>
          <a:off x="2699792" y="4409728"/>
          <a:ext cx="352839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048540"/>
              </p:ext>
            </p:extLst>
          </p:nvPr>
        </p:nvGraphicFramePr>
        <p:xfrm>
          <a:off x="1403648" y="1556792"/>
          <a:ext cx="5411787" cy="192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Documento" r:id="rId4" imgW="5411251" imgH="1920779" progId="Word.Document.12">
                  <p:embed/>
                </p:oleObj>
              </mc:Choice>
              <mc:Fallback>
                <p:oleObj name="Documento" r:id="rId4" imgW="5411251" imgH="192077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03648" y="1556792"/>
                        <a:ext cx="5411787" cy="1920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155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404664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“Importancia de las familias, en adquirir información sobre sexualidad, del Instituto HISDIM” 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3936818954"/>
              </p:ext>
            </p:extLst>
          </p:nvPr>
        </p:nvGraphicFramePr>
        <p:xfrm>
          <a:off x="1547664" y="1115998"/>
          <a:ext cx="4572000" cy="2240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695416" y="3501008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“Contacto social que tiene la persona con discapacidad perteneciente al Instituto HISDIM”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7099655"/>
              </p:ext>
            </p:extLst>
          </p:nvPr>
        </p:nvGraphicFramePr>
        <p:xfrm>
          <a:off x="1619672" y="4365104"/>
          <a:ext cx="5411787" cy="222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o" r:id="rId4" imgW="5411251" imgH="2440366" progId="Word.Document.12">
                  <p:embed/>
                </p:oleObj>
              </mc:Choice>
              <mc:Fallback>
                <p:oleObj name="Documento" r:id="rId4" imgW="5411251" imgH="244036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19672" y="4365104"/>
                        <a:ext cx="5411787" cy="2227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410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536</Words>
  <Application>Microsoft Office PowerPoint</Application>
  <PresentationFormat>Presentación en pantalla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4" baseType="lpstr">
      <vt:lpstr>Tema de Office</vt:lpstr>
      <vt:lpstr>Microsoft Word Document</vt:lpstr>
      <vt:lpstr>                                    Universidad Nacional de Cuyo                                     Facultad de Ciencias Médicas                                     Escuela de Enfermería                                     Ciclo de Licenciatura de Enfermería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MARCO INSTITUCIONAL: Universidad Nacional de Cuyo- Facultad de Ciencias Médicas.</dc:title>
  <dc:creator>usuario</dc:creator>
  <cp:lastModifiedBy>usuario</cp:lastModifiedBy>
  <cp:revision>34</cp:revision>
  <dcterms:created xsi:type="dcterms:W3CDTF">2016-02-23T15:18:14Z</dcterms:created>
  <dcterms:modified xsi:type="dcterms:W3CDTF">2016-02-23T23:26:15Z</dcterms:modified>
</cp:coreProperties>
</file>