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2" r:id="rId13"/>
    <p:sldId id="283" r:id="rId14"/>
    <p:sldId id="269" r:id="rId15"/>
    <p:sldId id="267" r:id="rId16"/>
    <p:sldId id="280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1" r:id="rId28"/>
    <p:sldId id="268" r:id="rId29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186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75788C6-BE21-41D5-9CE4-498345A56E72}" type="datetimeFigureOut">
              <a:rPr lang="es-AR" smtClean="0"/>
              <a:pPr/>
              <a:t>06/12/2012</a:t>
            </a:fld>
            <a:endParaRPr lang="es-AR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AR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F4A2B5B-3894-4447-9FC4-6B469DD9ECFD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88C6-BE21-41D5-9CE4-498345A56E72}" type="datetimeFigureOut">
              <a:rPr lang="es-AR" smtClean="0"/>
              <a:pPr/>
              <a:t>06/12/2012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A2B5B-3894-4447-9FC4-6B469DD9ECFD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88C6-BE21-41D5-9CE4-498345A56E72}" type="datetimeFigureOut">
              <a:rPr lang="es-AR" smtClean="0"/>
              <a:pPr/>
              <a:t>06/12/2012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A2B5B-3894-4447-9FC4-6B469DD9ECFD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75788C6-BE21-41D5-9CE4-498345A56E72}" type="datetimeFigureOut">
              <a:rPr lang="es-AR" smtClean="0"/>
              <a:pPr/>
              <a:t>06/12/2012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A2B5B-3894-4447-9FC4-6B469DD9ECFD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75788C6-BE21-41D5-9CE4-498345A56E72}" type="datetimeFigureOut">
              <a:rPr lang="es-AR" smtClean="0"/>
              <a:pPr/>
              <a:t>06/12/2012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F4A2B5B-3894-4447-9FC4-6B469DD9ECFD}" type="slidenum">
              <a:rPr lang="es-AR" smtClean="0"/>
              <a:pPr/>
              <a:t>‹Nº›</a:t>
            </a:fld>
            <a:endParaRPr lang="es-AR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75788C6-BE21-41D5-9CE4-498345A56E72}" type="datetimeFigureOut">
              <a:rPr lang="es-AR" smtClean="0"/>
              <a:pPr/>
              <a:t>06/12/2012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F4A2B5B-3894-4447-9FC4-6B469DD9ECFD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75788C6-BE21-41D5-9CE4-498345A56E72}" type="datetimeFigureOut">
              <a:rPr lang="es-AR" smtClean="0"/>
              <a:pPr/>
              <a:t>06/12/2012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F4A2B5B-3894-4447-9FC4-6B469DD9ECFD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88C6-BE21-41D5-9CE4-498345A56E72}" type="datetimeFigureOut">
              <a:rPr lang="es-AR" smtClean="0"/>
              <a:pPr/>
              <a:t>06/12/2012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A2B5B-3894-4447-9FC4-6B469DD9ECFD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75788C6-BE21-41D5-9CE4-498345A56E72}" type="datetimeFigureOut">
              <a:rPr lang="es-AR" smtClean="0"/>
              <a:pPr/>
              <a:t>06/12/2012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F4A2B5B-3894-4447-9FC4-6B469DD9ECFD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75788C6-BE21-41D5-9CE4-498345A56E72}" type="datetimeFigureOut">
              <a:rPr lang="es-AR" smtClean="0"/>
              <a:pPr/>
              <a:t>06/12/2012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F4A2B5B-3894-4447-9FC4-6B469DD9ECFD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75788C6-BE21-41D5-9CE4-498345A56E72}" type="datetimeFigureOut">
              <a:rPr lang="es-AR" smtClean="0"/>
              <a:pPr/>
              <a:t>06/12/2012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F4A2B5B-3894-4447-9FC4-6B469DD9ECFD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75788C6-BE21-41D5-9CE4-498345A56E72}" type="datetimeFigureOut">
              <a:rPr lang="es-AR" smtClean="0"/>
              <a:pPr/>
              <a:t>06/12/2012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AR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F4A2B5B-3894-4447-9FC4-6B469DD9ECFD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emf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32.emf"/><Relationship Id="rId7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4.png"/><Relationship Id="rId4" Type="http://schemas.openxmlformats.org/officeDocument/2006/relationships/image" Target="../media/image33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36.emf"/><Relationship Id="rId7" Type="http://schemas.openxmlformats.org/officeDocument/2006/relationships/oleObject" Target="../embeddings/Hoja_de_c_lculo_de_Microsoft_Excel_97-2003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8.png"/><Relationship Id="rId4" Type="http://schemas.openxmlformats.org/officeDocument/2006/relationships/image" Target="../media/image37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40.emf"/><Relationship Id="rId7" Type="http://schemas.openxmlformats.org/officeDocument/2006/relationships/oleObject" Target="../embeddings/Hoja_de_c_lculo_de_Microsoft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2.png"/><Relationship Id="rId4" Type="http://schemas.openxmlformats.org/officeDocument/2006/relationships/image" Target="../media/image4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55776" y="0"/>
            <a:ext cx="3384376" cy="1772816"/>
          </a:xfrm>
        </p:spPr>
        <p:txBody>
          <a:bodyPr>
            <a:normAutofit/>
          </a:bodyPr>
          <a:lstStyle/>
          <a:p>
            <a:r>
              <a:rPr lang="es-AR" sz="6600" b="1" i="1" dirty="0" smtClean="0">
                <a:latin typeface="Arial" pitchFamily="34" charset="0"/>
                <a:cs typeface="Arial" pitchFamily="34" charset="0"/>
              </a:rPr>
              <a:t>UNC</a:t>
            </a:r>
            <a:r>
              <a:rPr lang="es-AR" sz="4800" dirty="0" smtClean="0">
                <a:latin typeface="Arial" pitchFamily="34" charset="0"/>
                <a:cs typeface="Arial" pitchFamily="34" charset="0"/>
              </a:rPr>
              <a:t>   </a:t>
            </a:r>
            <a:endParaRPr lang="es-AR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560" y="2987556"/>
            <a:ext cx="7487840" cy="1591388"/>
          </a:xfrm>
        </p:spPr>
        <p:txBody>
          <a:bodyPr>
            <a:normAutofit/>
          </a:bodyPr>
          <a:lstStyle/>
          <a:p>
            <a:r>
              <a:rPr lang="es-AR" b="1" dirty="0" smtClean="0">
                <a:solidFill>
                  <a:schemeClr val="bg1"/>
                </a:solidFill>
              </a:rPr>
              <a:t>FACULTAD DE CIENCIAS MÉDICAS</a:t>
            </a:r>
          </a:p>
          <a:p>
            <a:r>
              <a:rPr lang="es-AR" b="1" dirty="0" smtClean="0">
                <a:solidFill>
                  <a:schemeClr val="bg1"/>
                </a:solidFill>
              </a:rPr>
              <a:t>SEDE: San Martín</a:t>
            </a:r>
            <a:endParaRPr lang="es-AR" b="1" dirty="0">
              <a:solidFill>
                <a:schemeClr val="bg1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43239"/>
            <a:ext cx="2448272" cy="284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6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>
                <a:latin typeface="Algerian" pitchFamily="82" charset="0"/>
              </a:rPr>
              <a:t>HIPOTESIS</a:t>
            </a:r>
            <a:endParaRPr lang="es-AR" b="1" dirty="0">
              <a:latin typeface="Algeri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s-AR" b="1" dirty="0" smtClean="0"/>
              <a:t>Limitaría la participación del Enfermero en el Equipo </a:t>
            </a:r>
            <a:r>
              <a:rPr lang="es-AR" b="1" dirty="0"/>
              <a:t>I</a:t>
            </a:r>
            <a:r>
              <a:rPr lang="es-AR" b="1" dirty="0" smtClean="0"/>
              <a:t>nterdisciplinario de Salud los factores de origen laboral.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41617950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08520" y="2636912"/>
            <a:ext cx="3744416" cy="2520280"/>
          </a:xfrm>
        </p:spPr>
        <p:txBody>
          <a:bodyPr>
            <a:normAutofit/>
          </a:bodyPr>
          <a:lstStyle/>
          <a:p>
            <a:r>
              <a:rPr lang="es-AR" b="1" dirty="0" smtClean="0">
                <a:latin typeface="Algerian" pitchFamily="82" charset="0"/>
              </a:rPr>
              <a:t>Variables</a:t>
            </a:r>
            <a:endParaRPr lang="es-AR" b="1" dirty="0">
              <a:latin typeface="Algeri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4294967295"/>
          </p:nvPr>
        </p:nvSpPr>
        <p:spPr>
          <a:xfrm>
            <a:off x="5040313" y="3357563"/>
            <a:ext cx="4103687" cy="3384550"/>
          </a:xfrm>
        </p:spPr>
        <p:txBody>
          <a:bodyPr>
            <a:normAutofit fontScale="77500" lnSpcReduction="20000"/>
          </a:bodyPr>
          <a:lstStyle/>
          <a:p>
            <a:r>
              <a:rPr lang="es-A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INDEPENDIENTE:</a:t>
            </a:r>
          </a:p>
          <a:p>
            <a:pPr marL="0" indent="0">
              <a:buNone/>
            </a:pPr>
            <a:r>
              <a:rPr lang="es-AR" dirty="0" smtClean="0"/>
              <a:t>     </a:t>
            </a:r>
            <a:r>
              <a:rPr lang="es-AR" b="1" dirty="0" smtClean="0"/>
              <a:t>Factores de riesgo</a:t>
            </a:r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r>
              <a:rPr lang="es-AR" b="1" dirty="0" smtClean="0"/>
              <a:t>Factores de origen laboral</a:t>
            </a:r>
          </a:p>
          <a:p>
            <a:r>
              <a:rPr lang="es-AR" b="1" dirty="0" smtClean="0"/>
              <a:t>Factores de origen personal</a:t>
            </a:r>
            <a:endParaRPr lang="es-AR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4294967295"/>
          </p:nvPr>
        </p:nvSpPr>
        <p:spPr>
          <a:xfrm>
            <a:off x="5105400" y="981075"/>
            <a:ext cx="4038600" cy="1943100"/>
          </a:xfrm>
        </p:spPr>
        <p:txBody>
          <a:bodyPr>
            <a:normAutofit fontScale="77500" lnSpcReduction="20000"/>
          </a:bodyPr>
          <a:lstStyle/>
          <a:p>
            <a:r>
              <a:rPr lang="es-A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DEPENDIENTE:</a:t>
            </a:r>
            <a:r>
              <a:rPr lang="es-AR" b="1" dirty="0" smtClean="0"/>
              <a:t> La participación del Enfermero en el Equipo </a:t>
            </a:r>
            <a:r>
              <a:rPr lang="es-AR" b="1" dirty="0"/>
              <a:t>I</a:t>
            </a:r>
            <a:r>
              <a:rPr lang="es-AR" b="1" dirty="0" smtClean="0"/>
              <a:t>nterdisciplinario de salud.</a:t>
            </a:r>
            <a:endParaRPr lang="es-AR" b="1" dirty="0"/>
          </a:p>
        </p:txBody>
      </p:sp>
      <p:sp>
        <p:nvSpPr>
          <p:cNvPr id="6" name="5 Flecha abajo"/>
          <p:cNvSpPr/>
          <p:nvPr/>
        </p:nvSpPr>
        <p:spPr>
          <a:xfrm>
            <a:off x="6444208" y="4149080"/>
            <a:ext cx="4846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Abrir llave"/>
          <p:cNvSpPr/>
          <p:nvPr/>
        </p:nvSpPr>
        <p:spPr>
          <a:xfrm>
            <a:off x="3779912" y="836712"/>
            <a:ext cx="720080" cy="590465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79342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395180"/>
              </p:ext>
            </p:extLst>
          </p:nvPr>
        </p:nvGraphicFramePr>
        <p:xfrm>
          <a:off x="539552" y="620688"/>
          <a:ext cx="8496944" cy="6333528"/>
        </p:xfrm>
        <a:graphic>
          <a:graphicData uri="http://schemas.openxmlformats.org/drawingml/2006/table">
            <a:tbl>
              <a:tblPr firstRow="1" firstCol="1" bandRow="1"/>
              <a:tblGrid>
                <a:gridCol w="1594994"/>
                <a:gridCol w="1275846"/>
                <a:gridCol w="850067"/>
                <a:gridCol w="1381733"/>
                <a:gridCol w="1697152"/>
                <a:gridCol w="1697152"/>
              </a:tblGrid>
              <a:tr h="5123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AR" sz="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VARIABLES</a:t>
                      </a:r>
                    </a:p>
                  </a:txBody>
                  <a:tcPr marL="39798" marR="39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AR" sz="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DEFINICION CONCEPTUAL</a:t>
                      </a:r>
                    </a:p>
                  </a:txBody>
                  <a:tcPr marL="39798" marR="39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AR" sz="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DIMENSIONES</a:t>
                      </a:r>
                    </a:p>
                  </a:txBody>
                  <a:tcPr marL="39798" marR="39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AR" sz="7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INDICADORES</a:t>
                      </a:r>
                    </a:p>
                  </a:txBody>
                  <a:tcPr marL="39798" marR="39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AR" sz="7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MEDIDORES</a:t>
                      </a:r>
                    </a:p>
                  </a:txBody>
                  <a:tcPr marL="39798" marR="39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310"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AR" sz="7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CARACTERISTICAS DEL PERSONAL DE ENFERMERÍA</a:t>
                      </a:r>
                    </a:p>
                  </a:txBody>
                  <a:tcPr marL="39798" marR="39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AR" sz="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CUALIDAD DEL CONJUNTO DE PERSONAS QUE TRABAJAN EN UN MISMO ORGANISMO QUE SE DEDICAN AL CUIDADO Y ATENCIÓN DE ENFERMOS Y HERIDOS, ASI COMO DE OTRAS TAREAS SANITARIAS SIGUIENDO PAUTAS CLINICAS.</a:t>
                      </a:r>
                    </a:p>
                  </a:txBody>
                  <a:tcPr marL="39798" marR="39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AR" sz="7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es-AR" sz="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AR" sz="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INSTITUCIONALES</a:t>
                      </a:r>
                    </a:p>
                  </a:txBody>
                  <a:tcPr marL="39798" marR="39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AR" sz="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SEXO</a:t>
                      </a:r>
                    </a:p>
                  </a:txBody>
                  <a:tcPr marL="39798" marR="39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7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MASCULINO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s-AR" sz="7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FEMENINO</a:t>
                      </a:r>
                    </a:p>
                  </a:txBody>
                  <a:tcPr marL="39798" marR="39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5678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AR" sz="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EDAD</a:t>
                      </a:r>
                    </a:p>
                  </a:txBody>
                  <a:tcPr marL="39798" marR="39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 – 30 AÑOS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 – 40 AÑOS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41 – 50 AÑOS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51 – 60 AÑOS</a:t>
                      </a: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39798" marR="39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082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AR" sz="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ANTIGÜEDAD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AR" sz="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LABORAL</a:t>
                      </a:r>
                    </a:p>
                  </a:txBody>
                  <a:tcPr marL="39798" marR="39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 1 A 2 AÑOS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 3 A 5 AÑOS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 6 A 10 AÑOS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MÁS  DE 11 AÑOS</a:t>
                      </a:r>
                    </a:p>
                  </a:txBody>
                  <a:tcPr marL="39798" marR="39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120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AR" sz="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NIVEL DE FORMACIÓN</a:t>
                      </a:r>
                    </a:p>
                  </a:txBody>
                  <a:tcPr marL="39798" marR="39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AUXILIAR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PROFESIONAL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LICENCIADO</a:t>
                      </a:r>
                    </a:p>
                  </a:txBody>
                  <a:tcPr marL="39798" marR="39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755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AR" sz="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AR" sz="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POLÍTICA</a:t>
                      </a:r>
                    </a:p>
                  </a:txBody>
                  <a:tcPr marL="39798" marR="39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SI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</a:t>
                      </a:r>
                    </a:p>
                  </a:txBody>
                  <a:tcPr marL="39798" marR="39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406"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AR" sz="7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LIMITACIÓN   DE LA PARTICIPACIÓN</a:t>
                      </a:r>
                    </a:p>
                  </a:txBody>
                  <a:tcPr marL="39798" marR="39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AR" sz="7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IMPONER LÍMITES EN LA ACCIÓN DE TOMAR PARTE EN ALGO,COMPARTIR, TENER LAS MISMAS OPINIONES, IDEAS, COMUNICARSE, ETC.</a:t>
                      </a:r>
                    </a:p>
                  </a:txBody>
                  <a:tcPr marL="39798" marR="39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AR" sz="7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FACTORES DE ORIGEN LABORAL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AR" sz="700" b="1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es-AR" sz="7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798" marR="39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AR" sz="7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REGIMEN HORARIO- ENFERMERO</a:t>
                      </a:r>
                    </a:p>
                  </a:txBody>
                  <a:tcPr marL="39798" marR="39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AR" sz="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JORNADA SIMPLE</a:t>
                      </a:r>
                    </a:p>
                  </a:txBody>
                  <a:tcPr marL="39798" marR="39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SIEMPRE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NUNCA</a:t>
                      </a:r>
                    </a:p>
                  </a:txBody>
                  <a:tcPr marL="39798" marR="39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755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AR" sz="7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DOBLE JORNADA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AR" sz="7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LABORAL</a:t>
                      </a:r>
                    </a:p>
                  </a:txBody>
                  <a:tcPr marL="39798" marR="39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SIEMPRE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NUNCA</a:t>
                      </a:r>
                    </a:p>
                  </a:txBody>
                  <a:tcPr marL="39798" marR="39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2812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AR" sz="7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PROPORCION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AR" sz="7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ENFERMERO-PACIENTE</a:t>
                      </a:r>
                    </a:p>
                  </a:txBody>
                  <a:tcPr marL="39798" marR="39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AR" sz="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DISTRIBUCIÓN DE  CAMAS</a:t>
                      </a:r>
                    </a:p>
                  </a:txBody>
                  <a:tcPr marL="39798" marR="39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– 10 CAMAS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 – 20 CAMAS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 – 30 CAMAS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 – 40 CAMAS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41 – 50 CAMAS</a:t>
                      </a:r>
                    </a:p>
                  </a:txBody>
                  <a:tcPr marL="39798" marR="39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0610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AR" sz="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AR" sz="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DISTRIBUCIÓN DEL PERSONAL DE ENFERMERIA</a:t>
                      </a:r>
                    </a:p>
                  </a:txBody>
                  <a:tcPr marL="39798" marR="39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700" b="1" spc="-2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ENFERMERO POR TURNO</a:t>
                      </a:r>
                      <a:endParaRPr lang="es-AR" sz="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700" b="1" spc="-2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ENFERMEROS POR TURNO</a:t>
                      </a:r>
                      <a:endParaRPr lang="es-AR" sz="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700" b="1" spc="-5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MÁS DE 2 ENFFERMEROS POR TURNO</a:t>
                      </a:r>
                      <a:endParaRPr lang="es-AR" sz="7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798" marR="39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71538" y="206596"/>
            <a:ext cx="67151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2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Operacionalización</a:t>
            </a:r>
            <a:r>
              <a:rPr kumimoji="0" lang="es-AR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las Variables</a:t>
            </a:r>
            <a:endParaRPr kumimoji="0" lang="es-AR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85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181595"/>
              </p:ext>
            </p:extLst>
          </p:nvPr>
        </p:nvGraphicFramePr>
        <p:xfrm>
          <a:off x="395536" y="116633"/>
          <a:ext cx="8568952" cy="6351774"/>
        </p:xfrm>
        <a:graphic>
          <a:graphicData uri="http://schemas.openxmlformats.org/drawingml/2006/table">
            <a:tbl>
              <a:tblPr firstRow="1" firstCol="1" bandRow="1"/>
              <a:tblGrid>
                <a:gridCol w="1307274"/>
                <a:gridCol w="1190881"/>
                <a:gridCol w="1056037"/>
                <a:gridCol w="1197978"/>
                <a:gridCol w="1908391"/>
                <a:gridCol w="1908391"/>
              </a:tblGrid>
              <a:tr h="6629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AR" sz="7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VARIABLES</a:t>
                      </a:r>
                      <a:endParaRPr lang="es-AR" sz="7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280" marR="45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AR" sz="7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DEFINICION CONCEPTUAL</a:t>
                      </a:r>
                      <a:endParaRPr lang="es-AR" sz="7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280" marR="45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AR" sz="7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DIMENSIONES</a:t>
                      </a:r>
                      <a:endParaRPr lang="es-AR" sz="7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280" marR="45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AR" sz="7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INDICADORES</a:t>
                      </a:r>
                      <a:endParaRPr lang="es-AR" sz="7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280" marR="45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AR" sz="7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MEDIDORES</a:t>
                      </a:r>
                      <a:endParaRPr lang="es-AR" sz="7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280" marR="45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8518">
                <a:tc rowSpan="1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7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LIMITACIÓN   DE LA PARTICIPACIÓN</a:t>
                      </a:r>
                      <a:endParaRPr lang="es-AR" sz="7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280" marR="45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7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IMPONER LÍMITES EN LA ACCIÓN DE TOMAR PARTE EN ALGO, COMPARTIR, TENER LAS MISMAS OPINIONES, IDEAS, COMUNICARSE, ETC.</a:t>
                      </a:r>
                      <a:endParaRPr lang="es-AR" sz="7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280" marR="45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AR" sz="7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FACTORES DE ORIGEN LABORAL</a:t>
                      </a:r>
                      <a:endParaRPr lang="es-AR" sz="7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7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5280" marR="45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7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CLASIFICACIÓN DE PACIENTES SEGÚN SU ESTADO</a:t>
                      </a:r>
                      <a:endParaRPr lang="es-AR" sz="7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280" marR="45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7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TIPO DE PACIENTES</a:t>
                      </a:r>
                      <a:endParaRPr lang="es-AR" sz="7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280" marR="45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7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DEPENDIENTES</a:t>
                      </a:r>
                      <a:endParaRPr lang="es-AR" sz="7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7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SEMI-DEPENDIENTES</a:t>
                      </a:r>
                      <a:endParaRPr lang="es-AR" sz="7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7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INDEPENDIENTES</a:t>
                      </a:r>
                      <a:endParaRPr lang="es-AR" sz="7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280" marR="45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511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7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BARRERAS DE LA COMUNICACIÓN</a:t>
                      </a:r>
                      <a:endParaRPr lang="es-AR" sz="7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280" marR="45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7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TIPO DE LENGUAJE</a:t>
                      </a:r>
                      <a:endParaRPr lang="es-AR" sz="7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280" marR="45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7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TÉCNICO</a:t>
                      </a:r>
                      <a:endParaRPr lang="es-AR" sz="7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7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 TÉCNICO</a:t>
                      </a:r>
                      <a:endParaRPr lang="es-AR" sz="7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280" marR="45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266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7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INSEGURIDAD</a:t>
                      </a:r>
                      <a:endParaRPr lang="es-AR" sz="7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280" marR="45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7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SIEMPRE</a:t>
                      </a:r>
                      <a:endParaRPr lang="es-AR" sz="7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453390" indent="-2266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7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 VECES</a:t>
                      </a:r>
                      <a:endParaRPr lang="es-AR" sz="7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453390" indent="-2266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7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NUNCA</a:t>
                      </a:r>
                      <a:endParaRPr lang="es-AR" sz="7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280" marR="45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957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7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INTERRUPCIONES INNECESARIAS</a:t>
                      </a:r>
                      <a:endParaRPr lang="es-AR" sz="7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280" marR="45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7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SI</a:t>
                      </a:r>
                      <a:endParaRPr lang="es-AR" sz="7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7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</a:t>
                      </a:r>
                      <a:endParaRPr lang="es-AR" sz="7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280" marR="45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266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AR" sz="7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AR" sz="7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AR" sz="7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FACTORES DE ORIGEN PERSONAL</a:t>
                      </a:r>
                      <a:endParaRPr lang="es-AR" sz="7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AR" sz="7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AR" sz="7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280" marR="45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7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CAPACITACIÓN EN EL SERVCIO</a:t>
                      </a:r>
                      <a:endParaRPr lang="es-AR" sz="7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280" marR="45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7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INTERES O MOTIVACIÓN</a:t>
                      </a:r>
                      <a:endParaRPr lang="es-AR" sz="7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280" marR="45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7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SIEMPRE</a:t>
                      </a:r>
                      <a:endParaRPr lang="es-AR" sz="7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7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 VECES</a:t>
                      </a:r>
                      <a:endParaRPr lang="es-AR" sz="7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7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NUNCA</a:t>
                      </a:r>
                      <a:endParaRPr lang="es-AR" sz="7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280" marR="45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266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7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TALLERES DENTRO DEL EQUIPO</a:t>
                      </a:r>
                      <a:endParaRPr lang="es-AR" sz="7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280" marR="45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7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SIEMPRE</a:t>
                      </a:r>
                      <a:endParaRPr lang="es-AR" sz="7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7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 VECES</a:t>
                      </a:r>
                      <a:endParaRPr lang="es-AR" sz="7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7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NUNCA</a:t>
                      </a:r>
                      <a:endParaRPr lang="es-AR" sz="7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280" marR="45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649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7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ATENEOS</a:t>
                      </a:r>
                      <a:endParaRPr lang="es-AR" sz="7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280" marR="45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7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SE REALIZAN</a:t>
                      </a:r>
                      <a:endParaRPr lang="es-AR" sz="7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7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 SE REALIZAN</a:t>
                      </a:r>
                      <a:endParaRPr lang="es-AR" sz="7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280" marR="45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511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7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RELACIÓN CON LOS MIEMBROS DEL EQUIPO</a:t>
                      </a:r>
                      <a:endParaRPr lang="es-AR" sz="7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280" marR="45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7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COLEGAS</a:t>
                      </a:r>
                      <a:endParaRPr lang="es-AR" sz="7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280" marR="45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7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ESTRECHA</a:t>
                      </a:r>
                      <a:endParaRPr lang="es-AR" sz="7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7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INDIFERENTE</a:t>
                      </a:r>
                      <a:endParaRPr lang="es-AR" sz="7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280" marR="45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315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7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OTROS PROFESIONALES</a:t>
                      </a:r>
                      <a:endParaRPr lang="es-AR" sz="7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280" marR="45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7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ESTRECHA</a:t>
                      </a:r>
                      <a:endParaRPr lang="es-AR" sz="7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7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INDIFERENTE</a:t>
                      </a:r>
                      <a:endParaRPr lang="es-AR" sz="7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280" marR="45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266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7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MOTIVACIÓN</a:t>
                      </a:r>
                      <a:endParaRPr lang="es-AR" sz="7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280" marR="45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7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JEFES</a:t>
                      </a:r>
                      <a:endParaRPr lang="es-AR" sz="7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280" marR="45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7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SIEMPRE</a:t>
                      </a:r>
                      <a:endParaRPr lang="es-AR" sz="7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7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 VECES</a:t>
                      </a:r>
                      <a:endParaRPr lang="es-AR" sz="7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7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NUNCA</a:t>
                      </a:r>
                      <a:endParaRPr lang="es-AR" sz="7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280" marR="45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266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7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COLEGAS</a:t>
                      </a:r>
                      <a:endParaRPr lang="es-AR" sz="7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280" marR="45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7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SIEMPRE</a:t>
                      </a:r>
                      <a:endParaRPr lang="es-AR" sz="7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7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 VECES</a:t>
                      </a:r>
                      <a:endParaRPr lang="es-AR" sz="7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7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NUNCA</a:t>
                      </a:r>
                      <a:endParaRPr lang="es-AR" sz="7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280" marR="45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174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 rot="5400000">
            <a:off x="3893624" y="-1640154"/>
            <a:ext cx="1428760" cy="8280920"/>
          </a:xfrm>
        </p:spPr>
        <p:txBody>
          <a:bodyPr>
            <a:normAutofit/>
          </a:bodyPr>
          <a:lstStyle/>
          <a:p>
            <a:r>
              <a:rPr lang="es-AR" sz="5400" b="1" dirty="0" smtClean="0">
                <a:latin typeface="Algerian" pitchFamily="82" charset="0"/>
              </a:rPr>
              <a:t>DISEÑO METODOLOGICO</a:t>
            </a:r>
            <a:endParaRPr lang="es-AR" sz="5400" b="1" dirty="0">
              <a:latin typeface="Algerian" pitchFamily="82" charset="0"/>
            </a:endParaRPr>
          </a:p>
        </p:txBody>
      </p:sp>
      <p:pic>
        <p:nvPicPr>
          <p:cNvPr id="3" name="2 Imagen" descr="FOTO DE EQUIP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3357562"/>
            <a:ext cx="4911298" cy="337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39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251520" y="476672"/>
            <a:ext cx="8733656" cy="590465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s-AR" sz="2800" b="1" dirty="0" smtClean="0">
                <a:solidFill>
                  <a:srgbClr val="FF0000"/>
                </a:solidFill>
              </a:rPr>
              <a:t>TIPO DE ESTUDIO</a:t>
            </a:r>
            <a:r>
              <a:rPr lang="es-AR" sz="2800" dirty="0" smtClean="0">
                <a:solidFill>
                  <a:srgbClr val="FF0000"/>
                </a:solidFill>
              </a:rPr>
              <a:t>: </a:t>
            </a:r>
            <a:r>
              <a:rPr lang="es-AR" sz="2800" b="1" dirty="0" smtClean="0"/>
              <a:t>cuantitativo-descriptivo-transversal-prospectivo.</a:t>
            </a:r>
          </a:p>
          <a:p>
            <a:pPr>
              <a:lnSpc>
                <a:spcPct val="150000"/>
              </a:lnSpc>
            </a:pPr>
            <a:r>
              <a:rPr lang="es-AR" sz="2800" b="1" dirty="0">
                <a:solidFill>
                  <a:srgbClr val="FF0000"/>
                </a:solidFill>
              </a:rPr>
              <a:t>Á</a:t>
            </a:r>
            <a:r>
              <a:rPr lang="es-AR" sz="2800" b="1" dirty="0" smtClean="0">
                <a:solidFill>
                  <a:srgbClr val="FF0000"/>
                </a:solidFill>
              </a:rPr>
              <a:t>REA DE ESTUDIO: </a:t>
            </a:r>
            <a:r>
              <a:rPr lang="es-AR" sz="2800" b="1" dirty="0" smtClean="0"/>
              <a:t>Hospital </a:t>
            </a:r>
            <a:r>
              <a:rPr lang="es-AR" sz="2800" b="1" dirty="0"/>
              <a:t>A</a:t>
            </a:r>
            <a:r>
              <a:rPr lang="es-AR" sz="2800" b="1" dirty="0" smtClean="0"/>
              <a:t>lfredo Ítalo </a:t>
            </a:r>
            <a:r>
              <a:rPr lang="es-AR" sz="2800" b="1" dirty="0"/>
              <a:t>P</a:t>
            </a:r>
            <a:r>
              <a:rPr lang="es-AR" sz="2800" b="1" dirty="0" smtClean="0"/>
              <a:t>errupato.</a:t>
            </a:r>
          </a:p>
          <a:p>
            <a:pPr>
              <a:lnSpc>
                <a:spcPct val="150000"/>
              </a:lnSpc>
            </a:pPr>
            <a:r>
              <a:rPr lang="es-AR" sz="2800" b="1" dirty="0" smtClean="0">
                <a:solidFill>
                  <a:srgbClr val="FF0000"/>
                </a:solidFill>
              </a:rPr>
              <a:t>UNIVERSO:</a:t>
            </a:r>
            <a:r>
              <a:rPr lang="es-AR" sz="2800" b="1" dirty="0" smtClean="0"/>
              <a:t>187 Enfermeros  de los servicios del Hospital </a:t>
            </a:r>
          </a:p>
          <a:p>
            <a:pPr>
              <a:lnSpc>
                <a:spcPct val="150000"/>
              </a:lnSpc>
            </a:pPr>
            <a:r>
              <a:rPr lang="es-AR" sz="2800" b="1" dirty="0" smtClean="0">
                <a:solidFill>
                  <a:srgbClr val="FF0000"/>
                </a:solidFill>
              </a:rPr>
              <a:t>MUESTRA:</a:t>
            </a:r>
            <a:r>
              <a:rPr lang="es-AR" sz="2800" b="1" dirty="0" smtClean="0"/>
              <a:t>56 Enfermeros 30% del universo.</a:t>
            </a:r>
          </a:p>
          <a:p>
            <a:pPr>
              <a:lnSpc>
                <a:spcPct val="150000"/>
              </a:lnSpc>
            </a:pPr>
            <a:r>
              <a:rPr lang="es-AR" sz="2800" b="1" dirty="0" smtClean="0">
                <a:solidFill>
                  <a:srgbClr val="FF0000"/>
                </a:solidFill>
              </a:rPr>
              <a:t>UNIDAD DE ANALISIS: </a:t>
            </a:r>
            <a:r>
              <a:rPr lang="es-AR" sz="2800" b="1" dirty="0" smtClean="0"/>
              <a:t> Los Enfermeros del Hospital Alfredo Ítalo Perrupato.</a:t>
            </a:r>
            <a:endParaRPr lang="es-AR" sz="28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s-AR" sz="2800" b="1" dirty="0" smtClean="0">
                <a:solidFill>
                  <a:srgbClr val="FF0000"/>
                </a:solidFill>
              </a:rPr>
              <a:t>TÉCNICA E INSTRUMENTOS DE RECOLECCIÓN DE DATOS: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AR" sz="2800" b="1" dirty="0" smtClean="0"/>
              <a:t>Entrevistas con preguntas estructuradas y observación sistemática.</a:t>
            </a:r>
          </a:p>
        </p:txBody>
      </p:sp>
    </p:spTree>
    <p:extLst>
      <p:ext uri="{BB962C8B-B14F-4D97-AF65-F5344CB8AC3E}">
        <p14:creationId xmlns:p14="http://schemas.microsoft.com/office/powerpoint/2010/main" val="401520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87624" y="548680"/>
            <a:ext cx="74168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s-AR" sz="2400" b="1" dirty="0">
                <a:solidFill>
                  <a:srgbClr val="FF0000"/>
                </a:solidFill>
              </a:rPr>
              <a:t>FUENTES DE </a:t>
            </a:r>
            <a:r>
              <a:rPr lang="es-AR" sz="2400" b="1" dirty="0" smtClean="0">
                <a:solidFill>
                  <a:srgbClr val="FF0000"/>
                </a:solidFill>
              </a:rPr>
              <a:t>INFORMACIÓN</a:t>
            </a:r>
            <a:r>
              <a:rPr lang="es-AR" sz="2400" dirty="0" smtClean="0">
                <a:solidFill>
                  <a:srgbClr val="FF0000"/>
                </a:solidFill>
              </a:rPr>
              <a:t>: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AR" sz="2400" dirty="0" smtClean="0"/>
              <a:t>  </a:t>
            </a:r>
            <a:r>
              <a:rPr lang="es-AR" sz="24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Primaria</a:t>
            </a:r>
            <a:r>
              <a:rPr lang="es-AR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 </a:t>
            </a:r>
            <a:r>
              <a:rPr lang="es-AR" sz="2400" b="1" dirty="0"/>
              <a:t>Contacto  directo con los </a:t>
            </a:r>
            <a:r>
              <a:rPr lang="es-AR" sz="2400" b="1" dirty="0" smtClean="0"/>
              <a:t>Enfermeros.</a:t>
            </a:r>
            <a:endParaRPr lang="es-AR" sz="2400" b="1" dirty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AR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</a:t>
            </a:r>
            <a:r>
              <a:rPr lang="es-AR" sz="24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Secundaria</a:t>
            </a:r>
            <a:r>
              <a:rPr lang="es-AR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 </a:t>
            </a:r>
            <a:r>
              <a:rPr lang="es-AR" sz="2400" b="1" dirty="0"/>
              <a:t>Encuestas, código de enfermería, reglamentos para la conformación de </a:t>
            </a:r>
            <a:r>
              <a:rPr lang="es-AR" sz="2400" b="1" dirty="0" smtClean="0"/>
              <a:t>comités.</a:t>
            </a:r>
            <a:endParaRPr lang="es-AR" sz="2400" b="1" dirty="0"/>
          </a:p>
          <a:p>
            <a:pPr>
              <a:lnSpc>
                <a:spcPct val="150000"/>
              </a:lnSpc>
            </a:pPr>
            <a:endParaRPr lang="es-AR" sz="2400" b="1" dirty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s-AR" sz="2400" b="1" dirty="0">
                <a:solidFill>
                  <a:srgbClr val="FF0000"/>
                </a:solidFill>
              </a:rPr>
              <a:t>PROCESAMIENTO DE LA </a:t>
            </a:r>
            <a:r>
              <a:rPr lang="es-AR" sz="2400" b="1" dirty="0" smtClean="0">
                <a:solidFill>
                  <a:srgbClr val="FF0000"/>
                </a:solidFill>
              </a:rPr>
              <a:t>INFORMACIÓN</a:t>
            </a:r>
            <a:r>
              <a:rPr lang="es-AR" sz="2400" b="1" dirty="0">
                <a:solidFill>
                  <a:srgbClr val="FF0000"/>
                </a:solidFill>
              </a:rPr>
              <a:t>: </a:t>
            </a:r>
            <a:r>
              <a:rPr lang="es-AR" sz="2400" b="1" dirty="0"/>
              <a:t>codificación de datos en una tabla </a:t>
            </a:r>
            <a:r>
              <a:rPr lang="es-AR" sz="2400" b="1" dirty="0" smtClean="0"/>
              <a:t>matriz.</a:t>
            </a:r>
            <a:endParaRPr lang="es-AR" sz="2400" b="1" dirty="0"/>
          </a:p>
        </p:txBody>
      </p:sp>
    </p:spTree>
    <p:extLst>
      <p:ext uri="{BB962C8B-B14F-4D97-AF65-F5344CB8AC3E}">
        <p14:creationId xmlns:p14="http://schemas.microsoft.com/office/powerpoint/2010/main" val="173511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467" y="1145789"/>
            <a:ext cx="5588838" cy="216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66917"/>
            <a:ext cx="576262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465" y="3933056"/>
            <a:ext cx="5762625" cy="230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465554"/>
            <a:ext cx="5762625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824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713" y="980728"/>
            <a:ext cx="5495925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17921"/>
            <a:ext cx="576262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215" y="3881631"/>
            <a:ext cx="549592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428206"/>
            <a:ext cx="576262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98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620688"/>
            <a:ext cx="576262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4071942"/>
            <a:ext cx="5214974" cy="264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620726"/>
            <a:ext cx="576262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1142984"/>
            <a:ext cx="5311784" cy="2000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867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301608" cy="6741368"/>
          </a:xfrm>
        </p:spPr>
        <p:txBody>
          <a:bodyPr>
            <a:normAutofit/>
          </a:bodyPr>
          <a:lstStyle/>
          <a:p>
            <a:r>
              <a:rPr lang="es-AR" b="1" i="1" u="sng" dirty="0" smtClean="0">
                <a:latin typeface="Algerian" pitchFamily="82" charset="0"/>
              </a:rPr>
              <a:t>INTEGRANTES</a:t>
            </a:r>
            <a:r>
              <a:rPr lang="es-AR" b="1" i="1" dirty="0" smtClean="0">
                <a:latin typeface="Algerian" pitchFamily="82" charset="0"/>
              </a:rPr>
              <a:t>:</a:t>
            </a:r>
            <a:r>
              <a:rPr lang="es-AR" dirty="0" smtClean="0"/>
              <a:t/>
            </a:r>
            <a:br>
              <a:rPr lang="es-AR" dirty="0" smtClean="0"/>
            </a:br>
            <a:r>
              <a:rPr lang="es-AR" b="1" dirty="0" smtClean="0"/>
              <a:t>Andrada Laura</a:t>
            </a:r>
            <a:br>
              <a:rPr lang="es-AR" b="1" dirty="0" smtClean="0"/>
            </a:br>
            <a:r>
              <a:rPr lang="es-AR" b="1" dirty="0" smtClean="0"/>
              <a:t>Martin Liliana</a:t>
            </a:r>
            <a:br>
              <a:rPr lang="es-AR" b="1" dirty="0" smtClean="0"/>
            </a:br>
            <a:r>
              <a:rPr lang="es-AR" b="1" dirty="0" smtClean="0"/>
              <a:t>Suarez Erika</a:t>
            </a:r>
            <a:r>
              <a:rPr lang="es-AR" dirty="0" smtClean="0"/>
              <a:t/>
            </a:r>
            <a:br>
              <a:rPr lang="es-AR" dirty="0" smtClean="0"/>
            </a:br>
            <a:endParaRPr lang="es-AR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836" b="93701" l="8992" r="82153">
                        <a14:backgroundMark x1="53815" y1="41732" x2="49137" y2="30042"/>
                        <a14:backgroundMark x1="65895" y1="32283" x2="72616" y2="32526"/>
                        <a14:backgroundMark x1="67575" y1="42338" x2="71026" y2="41732"/>
                        <a14:backgroundMark x1="48865" y1="32283" x2="45595" y2="31920"/>
                        <a14:backgroundMark x1="64668" y1="39370" x2="71571" y2="39370"/>
                        <a14:backgroundMark x1="63261" y1="32768" x2="68619" y2="33253"/>
                        <a14:backgroundMark x1="46458" y1="32283" x2="47775" y2="32889"/>
                        <a14:backgroundMark x1="39827" y1="35251" x2="39555" y2="45366"/>
                        <a14:backgroundMark x1="39555" y1="45245" x2="39555" y2="46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8864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6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36712"/>
            <a:ext cx="55245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43806"/>
            <a:ext cx="576262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89040"/>
            <a:ext cx="550545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537" y="3344935"/>
            <a:ext cx="576262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34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50099"/>
            <a:ext cx="5762625" cy="23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93230"/>
            <a:ext cx="576262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149080"/>
            <a:ext cx="5688632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717032"/>
            <a:ext cx="576262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99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519" y="476672"/>
            <a:ext cx="576262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565308"/>
            <a:ext cx="576262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1071546"/>
            <a:ext cx="4643470" cy="2357454"/>
          </a:xfrm>
          <a:prstGeom prst="rect">
            <a:avLst/>
          </a:prstGeom>
          <a:noFill/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4214818"/>
            <a:ext cx="4857784" cy="2286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134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20688"/>
            <a:ext cx="576262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864" y="3462048"/>
            <a:ext cx="576262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1214423"/>
            <a:ext cx="4857784" cy="1928826"/>
          </a:xfrm>
          <a:prstGeom prst="rect">
            <a:avLst/>
          </a:prstGeo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graphicFrame>
        <p:nvGraphicFramePr>
          <p:cNvPr id="6147" name="Object 3" descr="Título: Realizan Talleres"/>
          <p:cNvGraphicFramePr>
            <a:graphicFrameLocks/>
          </p:cNvGraphicFramePr>
          <p:nvPr/>
        </p:nvGraphicFramePr>
        <p:xfrm>
          <a:off x="2071670" y="3857628"/>
          <a:ext cx="4929222" cy="253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Gráfico" r:id="rId7" imgW="4171893" imgH="2533740" progId="Excel.Chart.8">
                  <p:embed/>
                </p:oleObj>
              </mc:Choice>
              <mc:Fallback>
                <p:oleObj name="Gráfico" r:id="rId7" imgW="4171893" imgH="2533740" progId="Excel.Chart.8">
                  <p:embed/>
                  <p:pic>
                    <p:nvPicPr>
                      <p:cNvPr id="0" name="Picture 3" descr="Título: Realizan Talleres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-24" b="-44"/>
                      <a:stretch>
                        <a:fillRect/>
                      </a:stretch>
                    </p:blipFill>
                    <p:spPr bwMode="auto">
                      <a:xfrm>
                        <a:off x="2071670" y="3857628"/>
                        <a:ext cx="4929222" cy="2533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2533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6887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0648"/>
            <a:ext cx="576262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3" y="3579163"/>
            <a:ext cx="576262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49015" y="1052736"/>
            <a:ext cx="4140200" cy="1873374"/>
          </a:xfrm>
          <a:prstGeom prst="rect">
            <a:avLst/>
          </a:prstGeom>
          <a:noFill/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graphicFrame>
        <p:nvGraphicFramePr>
          <p:cNvPr id="512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8386085"/>
              </p:ext>
            </p:extLst>
          </p:nvPr>
        </p:nvGraphicFramePr>
        <p:xfrm>
          <a:off x="2457450" y="4149080"/>
          <a:ext cx="4229100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Gráfico" r:id="rId7" imgW="4229172" imgH="2047965" progId="Excel.Chart.8">
                  <p:embed/>
                </p:oleObj>
              </mc:Choice>
              <mc:Fallback>
                <p:oleObj name="Gráfico" r:id="rId7" imgW="4229172" imgH="2047965" progId="Excel.Chart.8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7450" y="4149080"/>
                        <a:ext cx="4229100" cy="204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2047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38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692696"/>
            <a:ext cx="576262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559175"/>
            <a:ext cx="576262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1214422"/>
            <a:ext cx="4643470" cy="2071702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graphicFrame>
        <p:nvGraphicFramePr>
          <p:cNvPr id="4099" name="Object 3"/>
          <p:cNvGraphicFramePr>
            <a:graphicFrameLocks/>
          </p:cNvGraphicFramePr>
          <p:nvPr/>
        </p:nvGraphicFramePr>
        <p:xfrm>
          <a:off x="2143108" y="4143380"/>
          <a:ext cx="4857784" cy="2286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Gráfico" r:id="rId7" imgW="4400468" imgH="2066835" progId="Excel.Chart.8">
                  <p:embed/>
                </p:oleObj>
              </mc:Choice>
              <mc:Fallback>
                <p:oleObj name="Gráfico" r:id="rId7" imgW="4400468" imgH="2066835" progId="Excel.Chart.8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-24"/>
                      <a:stretch>
                        <a:fillRect/>
                      </a:stretch>
                    </p:blipFill>
                    <p:spPr bwMode="auto">
                      <a:xfrm>
                        <a:off x="2143108" y="4143380"/>
                        <a:ext cx="4857784" cy="22860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199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628800"/>
            <a:ext cx="576262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214554"/>
            <a:ext cx="4572032" cy="3214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84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274638"/>
            <a:ext cx="5976664" cy="922114"/>
          </a:xfrm>
        </p:spPr>
        <p:txBody>
          <a:bodyPr/>
          <a:lstStyle/>
          <a:p>
            <a:r>
              <a:rPr lang="es-AR" b="1" dirty="0" smtClean="0">
                <a:latin typeface="Algerian" pitchFamily="82" charset="0"/>
              </a:rPr>
              <a:t>Recomendaciones</a:t>
            </a:r>
            <a:endParaRPr lang="es-AR" b="1" dirty="0">
              <a:latin typeface="Algeri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196752"/>
            <a:ext cx="8856984" cy="5400600"/>
          </a:xfrm>
        </p:spPr>
        <p:txBody>
          <a:bodyPr>
            <a:normAutofit fontScale="92500" lnSpcReduction="20000"/>
          </a:bodyPr>
          <a:lstStyle/>
          <a:p>
            <a:r>
              <a:rPr lang="es-AR" b="1" dirty="0" smtClean="0"/>
              <a:t>Lograr la participación de Enfermero en el Equipo Interdisciplinario de salud.</a:t>
            </a:r>
          </a:p>
          <a:p>
            <a:pPr marL="0" indent="0">
              <a:buNone/>
            </a:pPr>
            <a:r>
              <a:rPr lang="es-AR" dirty="0" smtClean="0"/>
              <a:t>1- </a:t>
            </a:r>
            <a:r>
              <a:rPr lang="es-AR" b="1" dirty="0" smtClean="0"/>
              <a:t>Realizar ateneos.</a:t>
            </a:r>
          </a:p>
          <a:p>
            <a:pPr marL="0" indent="0">
              <a:buNone/>
            </a:pPr>
            <a:r>
              <a:rPr lang="es-AR" b="1" dirty="0" smtClean="0"/>
              <a:t>2-Establecer medidas generales para la inclusión del Enfermero en la revista de sala.</a:t>
            </a:r>
          </a:p>
          <a:p>
            <a:r>
              <a:rPr lang="es-AR" b="1" dirty="0" smtClean="0"/>
              <a:t>Creación de normativas.</a:t>
            </a:r>
          </a:p>
          <a:p>
            <a:r>
              <a:rPr lang="es-AR" b="1" dirty="0" smtClean="0"/>
              <a:t>Mencionar a  Enfermería la importancia del conocimiento previo para lograr la participación en el Equipo Interdisciplinario y la intervención en los comités.</a:t>
            </a:r>
          </a:p>
          <a:p>
            <a:pPr marL="0" indent="0">
              <a:buNone/>
            </a:pPr>
            <a:r>
              <a:rPr lang="es-AR" b="1" dirty="0" smtClean="0"/>
              <a:t>1-Sugerir a los jefes de unidad la promoción de capacitación y la intervención en los comités.</a:t>
            </a:r>
          </a:p>
          <a:p>
            <a:pPr marL="0" indent="0">
              <a:buNone/>
            </a:pPr>
            <a:r>
              <a:rPr lang="es-AR" b="1" dirty="0" smtClean="0"/>
              <a:t>2- Sugerir al directorio del Hospital crear incentivos para participar en los comités .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14781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>
            <a:normAutofit/>
          </a:bodyPr>
          <a:lstStyle/>
          <a:p>
            <a:pPr algn="ctr"/>
            <a:r>
              <a:rPr lang="es-AR" sz="5400" b="1" u="sng" dirty="0" smtClean="0">
                <a:latin typeface="Algerian" pitchFamily="82" charset="0"/>
              </a:rPr>
              <a:t>CONCLUSIÓN</a:t>
            </a:r>
            <a:endParaRPr lang="es-AR" sz="5400" b="1" u="sng" dirty="0">
              <a:latin typeface="Algerian" pitchFamily="82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AR" dirty="0" smtClean="0"/>
              <a:t>     </a:t>
            </a:r>
            <a:r>
              <a:rPr lang="es-AR" b="1" dirty="0" smtClean="0"/>
              <a:t>De los resultados obtenidos en la investigación podemos concluir que se da por confirmada la hipótesis planteada.</a:t>
            </a:r>
          </a:p>
          <a:p>
            <a:pPr marL="0" indent="0">
              <a:buNone/>
            </a:pPr>
            <a:r>
              <a:rPr lang="es-AR" b="1" dirty="0" smtClean="0"/>
              <a:t>     Queda demostrado en esta investigación que son los factores de origen personal, como la capacitación en el servicio: ateneos, talleres y la relación con otros profesionales del equipo, los que en su gran mayoría establecen dificultades y condicionan la participación de los Enfermeros en los Equipos Interdisciplinarios, comités, revista de sala y toma de decisiones.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42115593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-99392"/>
            <a:ext cx="7488832" cy="1440160"/>
          </a:xfrm>
        </p:spPr>
        <p:txBody>
          <a:bodyPr>
            <a:normAutofit/>
          </a:bodyPr>
          <a:lstStyle/>
          <a:p>
            <a:pPr algn="ctr"/>
            <a:r>
              <a:rPr lang="es-AR" sz="5400" b="0" dirty="0" smtClean="0">
                <a:latin typeface="Algerian" pitchFamily="82" charset="0"/>
              </a:rPr>
              <a:t>TESIS FINAL</a:t>
            </a:r>
            <a:endParaRPr lang="es-AR" sz="5400" b="0" dirty="0">
              <a:latin typeface="Algerian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9552" y="1412776"/>
            <a:ext cx="8424936" cy="2808312"/>
          </a:xfrm>
        </p:spPr>
        <p:txBody>
          <a:bodyPr>
            <a:normAutofit/>
          </a:bodyPr>
          <a:lstStyle/>
          <a:p>
            <a:pPr lvl="0">
              <a:buClr>
                <a:srgbClr val="FF388C"/>
              </a:buClr>
            </a:pPr>
            <a:r>
              <a:rPr lang="es-AR" sz="4000" b="1" dirty="0">
                <a:ln>
                  <a:solidFill>
                    <a:srgbClr val="666666"/>
                  </a:solidFill>
                </a:ln>
                <a:solidFill>
                  <a:schemeClr val="bg1"/>
                </a:solidFill>
              </a:rPr>
              <a:t>TEMA:</a:t>
            </a:r>
            <a:r>
              <a:rPr lang="es-AR" sz="4000" b="1" dirty="0">
                <a:ln>
                  <a:solidFill>
                    <a:srgbClr val="666666"/>
                  </a:solidFill>
                </a:ln>
                <a:solidFill>
                  <a:srgbClr val="9C007F">
                    <a:lumMod val="75000"/>
                  </a:srgbClr>
                </a:solidFill>
              </a:rPr>
              <a:t> </a:t>
            </a:r>
            <a:endParaRPr lang="es-AR" sz="4000" b="1" dirty="0" smtClean="0">
              <a:ln>
                <a:solidFill>
                  <a:srgbClr val="666666"/>
                </a:solidFill>
              </a:ln>
              <a:solidFill>
                <a:srgbClr val="9C007F">
                  <a:lumMod val="75000"/>
                </a:srgbClr>
              </a:solidFill>
            </a:endParaRPr>
          </a:p>
          <a:p>
            <a:pPr lvl="0">
              <a:buClr>
                <a:srgbClr val="FF388C"/>
              </a:buClr>
            </a:pPr>
            <a:r>
              <a:rPr lang="es-AR" sz="3900" b="1" dirty="0" smtClean="0">
                <a:ln>
                  <a:solidFill>
                    <a:srgbClr val="666666"/>
                  </a:solidFill>
                </a:ln>
                <a:solidFill>
                  <a:srgbClr val="FF0000"/>
                </a:solidFill>
              </a:rPr>
              <a:t>Factores que condicionan la participación del Enfermero en el Equipo Interdisciplinario de Salud</a:t>
            </a:r>
          </a:p>
          <a:p>
            <a:endParaRPr lang="es-AR" sz="39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94" b="99818" l="409" r="99410">
                        <a14:foregroundMark x1="4314" y1="68141" x2="5177" y2="51605"/>
                        <a14:foregroundMark x1="7947" y1="93277" x2="20981" y2="98122"/>
                        <a14:backgroundMark x1="24614" y1="27377" x2="96685" y2="285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45024"/>
            <a:ext cx="3995936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78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600" dirty="0" smtClean="0">
                <a:latin typeface="Algerian" pitchFamily="82" charset="0"/>
              </a:rPr>
              <a:t>Planteamiento del Problema</a:t>
            </a:r>
            <a:endParaRPr lang="es-AR" sz="3600" dirty="0">
              <a:latin typeface="Algeri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AR" b="1" dirty="0">
                <a:solidFill>
                  <a:schemeClr val="bg1"/>
                </a:solidFill>
              </a:rPr>
              <a:t>E</a:t>
            </a:r>
            <a:r>
              <a:rPr lang="es-AR" b="1" dirty="0" smtClean="0">
                <a:solidFill>
                  <a:schemeClr val="bg1"/>
                </a:solidFill>
              </a:rPr>
              <a:t>scasa participación del Enfermero en el pase de sala. </a:t>
            </a:r>
          </a:p>
          <a:p>
            <a:r>
              <a:rPr lang="es-AR" b="1" dirty="0" smtClean="0">
                <a:solidFill>
                  <a:schemeClr val="bg1"/>
                </a:solidFill>
              </a:rPr>
              <a:t>Y en la toma de decisiones en los distintos servicios.</a:t>
            </a:r>
          </a:p>
          <a:p>
            <a:r>
              <a:rPr lang="es-AR" b="1" dirty="0" smtClean="0">
                <a:solidFill>
                  <a:schemeClr val="bg1"/>
                </a:solidFill>
              </a:rPr>
              <a:t>Ausencia de Enfermeros en los comités de docencia, bioética, etc.</a:t>
            </a:r>
          </a:p>
          <a:p>
            <a:r>
              <a:rPr lang="es-AR" b="1" dirty="0" smtClean="0">
                <a:solidFill>
                  <a:schemeClr val="bg1"/>
                </a:solidFill>
              </a:rPr>
              <a:t>Dificultades del personal de Enfermería para dar informes a los pacientes y familiares como miembro del Equipo </a:t>
            </a:r>
            <a:r>
              <a:rPr lang="es-AR" b="1" dirty="0">
                <a:solidFill>
                  <a:schemeClr val="bg1"/>
                </a:solidFill>
              </a:rPr>
              <a:t>I</a:t>
            </a:r>
            <a:r>
              <a:rPr lang="es-AR" b="1" dirty="0" smtClean="0">
                <a:solidFill>
                  <a:schemeClr val="bg1"/>
                </a:solidFill>
              </a:rPr>
              <a:t>nterdisciplinario.</a:t>
            </a:r>
            <a:endParaRPr lang="es-A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8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7772400" cy="1470025"/>
          </a:xfrm>
        </p:spPr>
        <p:txBody>
          <a:bodyPr>
            <a:normAutofit/>
          </a:bodyPr>
          <a:lstStyle/>
          <a:p>
            <a:r>
              <a:rPr lang="es-AR" sz="3600" dirty="0" smtClean="0">
                <a:latin typeface="Algerian" pitchFamily="82" charset="0"/>
              </a:rPr>
              <a:t>Delimitación del Problema</a:t>
            </a:r>
            <a:endParaRPr lang="es-AR" sz="3600" dirty="0">
              <a:latin typeface="Algerian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2786058"/>
            <a:ext cx="8856984" cy="2520280"/>
          </a:xfrm>
        </p:spPr>
        <p:txBody>
          <a:bodyPr>
            <a:normAutofit fontScale="92500" lnSpcReduction="10000"/>
          </a:bodyPr>
          <a:lstStyle/>
          <a:p>
            <a:r>
              <a:rPr lang="es-AR" sz="3600" b="1" dirty="0" smtClean="0">
                <a:solidFill>
                  <a:schemeClr val="bg1"/>
                </a:solidFill>
              </a:rPr>
              <a:t>¿Existen factores que condicionan la participación del enfermero en el equipo Interdisciplinario de Salud, del Hospital  Alfredo Ítalo Perrupato, en los meses de junio, julio y agosto del 2012?</a:t>
            </a:r>
            <a:endParaRPr lang="es-A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58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latin typeface="Algerian" pitchFamily="82" charset="0"/>
              </a:rPr>
              <a:t>JUSTIFICACIÓN</a:t>
            </a:r>
            <a:endParaRPr lang="es-AR" dirty="0">
              <a:latin typeface="Algeri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10000"/>
          </a:bodyPr>
          <a:lstStyle/>
          <a:p>
            <a:r>
              <a:rPr lang="es-AR" b="1" dirty="0" smtClean="0"/>
              <a:t>La participación activa en el Equipo interdisciplinario, nos permitirá el desarrollo significativo con una mayor relevancia en la profesión.</a:t>
            </a:r>
          </a:p>
          <a:p>
            <a:r>
              <a:rPr lang="es-AR" b="1" dirty="0" smtClean="0"/>
              <a:t>Resulta indispensable trabajar en equipo ya que beneficia la calidad de atención hacia el paciente.</a:t>
            </a:r>
          </a:p>
          <a:p>
            <a:r>
              <a:rPr lang="es-AR" b="1" dirty="0" smtClean="0"/>
              <a:t>Los Enfermeros estamos capacitados para elaborar diagnósticos de enfermería y planes de atención de la misma forma que el resto del equipo interdisciplinario.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264246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564904"/>
            <a:ext cx="3240360" cy="1872208"/>
          </a:xfrm>
        </p:spPr>
        <p:txBody>
          <a:bodyPr>
            <a:normAutofit/>
          </a:bodyPr>
          <a:lstStyle/>
          <a:p>
            <a:r>
              <a:rPr lang="es-AR" sz="4400" dirty="0" smtClean="0">
                <a:latin typeface="Algerian" pitchFamily="82" charset="0"/>
                <a:cs typeface="Arial" pitchFamily="34" charset="0"/>
              </a:rPr>
              <a:t>OBJETIVOS</a:t>
            </a:r>
            <a:endParaRPr lang="es-AR" sz="4400" dirty="0">
              <a:latin typeface="Algerian" pitchFamily="82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041655" y="3645024"/>
            <a:ext cx="4994841" cy="2210544"/>
          </a:xfrm>
        </p:spPr>
        <p:txBody>
          <a:bodyPr>
            <a:noAutofit/>
          </a:bodyPr>
          <a:lstStyle/>
          <a:p>
            <a:pPr algn="ctr"/>
            <a:r>
              <a:rPr lang="es-AR" sz="2400" b="1" dirty="0" smtClean="0">
                <a:solidFill>
                  <a:srgbClr val="00B050"/>
                </a:solidFill>
                <a:cs typeface="Arial" pitchFamily="34" charset="0"/>
              </a:rPr>
              <a:t>ESPECIFICOS:</a:t>
            </a:r>
          </a:p>
          <a:p>
            <a:pPr algn="ctr"/>
            <a:r>
              <a:rPr lang="es-AR" sz="1600" b="1" dirty="0" smtClean="0">
                <a:cs typeface="Arial" pitchFamily="34" charset="0"/>
              </a:rPr>
              <a:t>Identificar cuales son las dificultades que se presentan en la participación del enfermero en la revista de sala.</a:t>
            </a:r>
            <a:endParaRPr lang="es-AR" sz="1600" b="1" dirty="0">
              <a:cs typeface="Arial" pitchFamily="34" charset="0"/>
            </a:endParaRPr>
          </a:p>
          <a:p>
            <a:pPr algn="ctr"/>
            <a:r>
              <a:rPr lang="es-AR" sz="1600" b="1" dirty="0" smtClean="0">
                <a:cs typeface="Arial" pitchFamily="34" charset="0"/>
              </a:rPr>
              <a:t>Conocer causas de origen Laboral y Personal que condicionan la participación del enfermero  en el equipo interdisciplinario</a:t>
            </a:r>
            <a:endParaRPr lang="es-AR" sz="1600" b="1" dirty="0">
              <a:cs typeface="Arial" pitchFamily="34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11960" y="1340768"/>
            <a:ext cx="4824536" cy="1584176"/>
          </a:xfrm>
        </p:spPr>
        <p:txBody>
          <a:bodyPr>
            <a:noAutofit/>
          </a:bodyPr>
          <a:lstStyle/>
          <a:p>
            <a:pPr algn="ctr"/>
            <a:r>
              <a:rPr lang="es-AR" sz="2400" b="1" dirty="0" smtClean="0">
                <a:solidFill>
                  <a:srgbClr val="00B050"/>
                </a:solidFill>
                <a:cs typeface="Arial" pitchFamily="34" charset="0"/>
              </a:rPr>
              <a:t>GENERAL</a:t>
            </a:r>
            <a:r>
              <a:rPr lang="es-AR" sz="1600" b="1" dirty="0" smtClean="0">
                <a:solidFill>
                  <a:srgbClr val="00B050"/>
                </a:solidFill>
                <a:cs typeface="Arial" pitchFamily="34" charset="0"/>
              </a:rPr>
              <a:t>:</a:t>
            </a:r>
            <a:r>
              <a:rPr lang="es-AR" sz="1600" b="1" dirty="0" smtClean="0">
                <a:cs typeface="Arial" pitchFamily="34" charset="0"/>
              </a:rPr>
              <a:t> conocer los factores que condicionan la participación del Enfermero en el Equipo Interdisciplinario de Salud, en el Hospital Alfredo Ítalo Perrupato.</a:t>
            </a:r>
            <a:endParaRPr lang="es-AR" sz="1600" b="1" dirty="0">
              <a:cs typeface="Arial" pitchFamily="34" charset="0"/>
            </a:endParaRPr>
          </a:p>
        </p:txBody>
      </p:sp>
      <p:sp>
        <p:nvSpPr>
          <p:cNvPr id="7" name="6 Abrir llave"/>
          <p:cNvSpPr/>
          <p:nvPr/>
        </p:nvSpPr>
        <p:spPr>
          <a:xfrm>
            <a:off x="3563888" y="1052736"/>
            <a:ext cx="648072" cy="5112568"/>
          </a:xfrm>
          <a:prstGeom prst="leftBrace">
            <a:avLst>
              <a:gd name="adj1" fmla="val 8333"/>
              <a:gd name="adj2" fmla="val 5050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247075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152127"/>
          </a:xfrm>
        </p:spPr>
        <p:txBody>
          <a:bodyPr/>
          <a:lstStyle/>
          <a:p>
            <a:r>
              <a:rPr lang="es-AR" b="1" dirty="0" smtClean="0">
                <a:latin typeface="Algerian" pitchFamily="82" charset="0"/>
              </a:rPr>
              <a:t>Marco teórico</a:t>
            </a:r>
            <a:endParaRPr lang="es-AR" b="1" dirty="0">
              <a:latin typeface="Algerian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9512" y="2132856"/>
            <a:ext cx="8856984" cy="4320480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s-AR" sz="2400" b="1" dirty="0" smtClean="0">
                <a:solidFill>
                  <a:schemeClr val="bg1"/>
                </a:solidFill>
              </a:rPr>
              <a:t>Equipo de salud.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AR" sz="2400" b="1" dirty="0" smtClean="0">
                <a:solidFill>
                  <a:schemeClr val="bg1"/>
                </a:solidFill>
              </a:rPr>
              <a:t>Clasificación de equipos.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AR" sz="2400" b="1" dirty="0" smtClean="0">
                <a:solidFill>
                  <a:schemeClr val="bg1"/>
                </a:solidFill>
              </a:rPr>
              <a:t>El equipo interdisciplinario.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AR" sz="2400" b="1" dirty="0" smtClean="0">
                <a:solidFill>
                  <a:schemeClr val="bg1"/>
                </a:solidFill>
              </a:rPr>
              <a:t>El líder del equipo.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AR" sz="2400" b="1" dirty="0" smtClean="0">
                <a:solidFill>
                  <a:schemeClr val="bg1"/>
                </a:solidFill>
              </a:rPr>
              <a:t>Visión de la enfermera según Virginia Henderson.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AR" sz="2400" b="1" dirty="0" smtClean="0">
                <a:solidFill>
                  <a:schemeClr val="bg1"/>
                </a:solidFill>
              </a:rPr>
              <a:t>Rol del enfermero y modelos de la practica profesional.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AR" sz="2400" b="1" dirty="0" smtClean="0">
                <a:solidFill>
                  <a:schemeClr val="bg1"/>
                </a:solidFill>
              </a:rPr>
              <a:t>Relaciones entre miembros de la organización.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AR" sz="2400" b="1" dirty="0" smtClean="0">
                <a:solidFill>
                  <a:schemeClr val="bg1"/>
                </a:solidFill>
              </a:rPr>
              <a:t>Guía para el desempeño del profesional de enfermería.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AR" sz="2400" b="1" dirty="0" smtClean="0">
                <a:solidFill>
                  <a:schemeClr val="bg1"/>
                </a:solidFill>
              </a:rPr>
              <a:t>Liderazgo de enfermería e el desarrollo de sus roles como enfermera en la salud hospitalario.</a:t>
            </a:r>
          </a:p>
          <a:p>
            <a:pPr algn="l"/>
            <a:endParaRPr lang="es-AR" sz="2000" b="1" dirty="0" smtClean="0">
              <a:solidFill>
                <a:schemeClr val="bg1"/>
              </a:solidFill>
            </a:endParaRPr>
          </a:p>
          <a:p>
            <a:pPr algn="l"/>
            <a:endParaRPr lang="es-A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6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AR" sz="5400" b="1" dirty="0" smtClean="0">
                <a:latin typeface="Algerian" pitchFamily="82" charset="0"/>
              </a:rPr>
              <a:t>MARCO REFERENCIAL</a:t>
            </a:r>
            <a:br>
              <a:rPr lang="es-AR" sz="5400" b="1" dirty="0" smtClean="0">
                <a:latin typeface="Algerian" pitchFamily="82" charset="0"/>
              </a:rPr>
            </a:br>
            <a:endParaRPr lang="es-AR" sz="5400" b="1" dirty="0">
              <a:latin typeface="Algeri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s-AR" dirty="0" smtClean="0"/>
              <a:t>.</a:t>
            </a:r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928670"/>
            <a:ext cx="7789366" cy="5651498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323528" y="1412776"/>
            <a:ext cx="800539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AR" sz="2800" b="1" dirty="0">
                <a:solidFill>
                  <a:srgbClr val="FF0000"/>
                </a:solidFill>
              </a:rPr>
              <a:t>Hospital Alfredo Ítalo Perrupato, </a:t>
            </a:r>
            <a:r>
              <a:rPr lang="es-AR" sz="2800" b="1" dirty="0" smtClean="0">
                <a:solidFill>
                  <a:srgbClr val="FF0000"/>
                </a:solidFill>
              </a:rPr>
              <a:t>Ruta </a:t>
            </a:r>
            <a:r>
              <a:rPr lang="es-AR" sz="2800" b="1" dirty="0">
                <a:solidFill>
                  <a:srgbClr val="FF0000"/>
                </a:solidFill>
              </a:rPr>
              <a:t>50 </a:t>
            </a:r>
            <a:r>
              <a:rPr lang="es-AR" sz="2800" b="1" dirty="0" smtClean="0">
                <a:solidFill>
                  <a:srgbClr val="FF0000"/>
                </a:solidFill>
              </a:rPr>
              <a:t>Carril  Costa Canal Montecaseros </a:t>
            </a:r>
            <a:r>
              <a:rPr lang="es-AR" sz="2800" b="1" dirty="0">
                <a:solidFill>
                  <a:srgbClr val="FF0000"/>
                </a:solidFill>
              </a:rPr>
              <a:t>San </a:t>
            </a:r>
            <a:r>
              <a:rPr lang="es-AR" sz="2800" b="1" dirty="0" smtClean="0">
                <a:solidFill>
                  <a:srgbClr val="FF0000"/>
                </a:solidFill>
              </a:rPr>
              <a:t>Martin</a:t>
            </a:r>
            <a:r>
              <a:rPr lang="es-AR" sz="2800" b="1" dirty="0">
                <a:solidFill>
                  <a:srgbClr val="FF0000"/>
                </a:solidFill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es-AR" sz="2800" b="1" dirty="0">
                <a:solidFill>
                  <a:srgbClr val="FF0000"/>
                </a:solidFill>
              </a:rPr>
              <a:t>Hospital de referencia de la zona este, de complejidad media y atención polivalente.</a:t>
            </a:r>
          </a:p>
          <a:p>
            <a:pPr>
              <a:buFont typeface="Wingdings" pitchFamily="2" charset="2"/>
              <a:buChar char="v"/>
            </a:pPr>
            <a:r>
              <a:rPr lang="es-AR" sz="2800" b="1" dirty="0">
                <a:solidFill>
                  <a:srgbClr val="FF0000"/>
                </a:solidFill>
              </a:rPr>
              <a:t>Cuenta con nueve servicios de internación y consultorios externos.</a:t>
            </a:r>
          </a:p>
          <a:p>
            <a:pPr>
              <a:buFont typeface="Wingdings" pitchFamily="2" charset="2"/>
              <a:buChar char="v"/>
            </a:pPr>
            <a:r>
              <a:rPr lang="es-AR" sz="2800" b="1" dirty="0">
                <a:solidFill>
                  <a:srgbClr val="FF0000"/>
                </a:solidFill>
              </a:rPr>
              <a:t>Cuenta con 187 </a:t>
            </a:r>
            <a:r>
              <a:rPr lang="es-AR" sz="2800" b="1" dirty="0" smtClean="0">
                <a:solidFill>
                  <a:srgbClr val="FF0000"/>
                </a:solidFill>
              </a:rPr>
              <a:t>Enfermeros.</a:t>
            </a:r>
            <a:endParaRPr lang="es-A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01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393</TotalTime>
  <Words>940</Words>
  <Application>Microsoft Office PowerPoint</Application>
  <PresentationFormat>Presentación en pantalla (4:3)</PresentationFormat>
  <Paragraphs>192</Paragraphs>
  <Slides>28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0" baseType="lpstr">
      <vt:lpstr>Brío</vt:lpstr>
      <vt:lpstr>Gráfico</vt:lpstr>
      <vt:lpstr>UNC   </vt:lpstr>
      <vt:lpstr>INTEGRANTES: Andrada Laura Martin Liliana Suarez Erika </vt:lpstr>
      <vt:lpstr>TESIS FINAL</vt:lpstr>
      <vt:lpstr>Planteamiento del Problema</vt:lpstr>
      <vt:lpstr>Delimitación del Problema</vt:lpstr>
      <vt:lpstr>JUSTIFICACIÓN</vt:lpstr>
      <vt:lpstr>OBJETIVOS</vt:lpstr>
      <vt:lpstr>Marco teórico</vt:lpstr>
      <vt:lpstr>MARCO REFERENCIAL </vt:lpstr>
      <vt:lpstr>HIPOTESIS</vt:lpstr>
      <vt:lpstr>Variables</vt:lpstr>
      <vt:lpstr>Operacionalización de las Variables</vt:lpstr>
      <vt:lpstr>Presentación de PowerPoint</vt:lpstr>
      <vt:lpstr>DISEÑO METODOLOGICO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Recomendaciones</vt:lpstr>
      <vt:lpstr>CONCLUSIÓN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U.N.C</dc:title>
  <dc:creator>liliana</dc:creator>
  <cp:lastModifiedBy>Camila</cp:lastModifiedBy>
  <cp:revision>48</cp:revision>
  <dcterms:created xsi:type="dcterms:W3CDTF">2012-12-03T19:54:00Z</dcterms:created>
  <dcterms:modified xsi:type="dcterms:W3CDTF">2012-12-06T12:07:14Z</dcterms:modified>
</cp:coreProperties>
</file>