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2" r:id="rId7"/>
    <p:sldId id="264" r:id="rId8"/>
    <p:sldId id="261" r:id="rId9"/>
    <p:sldId id="267" r:id="rId10"/>
    <p:sldId id="269" r:id="rId11"/>
    <p:sldId id="270" r:id="rId12"/>
    <p:sldId id="272" r:id="rId13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Hoja_de_c_lculo_de_Microsoft_Excel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Hoja_de_c_lculo_de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Hoja_de_c_lculo_de_Microsoft_Excel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Hoja_de_c_lculo_de_Microsoft_Excel4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Hoja_de_c_lculo_de_Microsoft_Excel5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Hoja_de_c_lculo_de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es-AR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AR" dirty="0" smtClean="0"/>
              <a:t>CONOCIMIENTO SOBRE BIOSEGURIDAD</a:t>
            </a:r>
            <a:endParaRPr lang="es-AR" dirty="0"/>
          </a:p>
        </c:rich>
      </c:tx>
      <c:layout>
        <c:manualLayout>
          <c:xMode val="edge"/>
          <c:yMode val="edge"/>
          <c:x val="0.2546339114003372"/>
          <c:y val="2.36550093828432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AR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title>
    <c:autoTitleDeleted val="0"/>
    <c:plotArea>
      <c:layout>
        <c:manualLayout>
          <c:layoutTarget val="inner"/>
          <c:xMode val="edge"/>
          <c:yMode val="edge"/>
          <c:x val="9.3257995929699536E-2"/>
          <c:y val="0.13341726618705035"/>
          <c:w val="0.88403349870283554"/>
          <c:h val="0.56766466506226776"/>
        </c:manualLayout>
      </c:layout>
      <c:barChart>
        <c:barDir val="col"/>
        <c:grouping val="clustered"/>
        <c:varyColors val="0"/>
        <c:ser>
          <c:idx val="0"/>
          <c:order val="0"/>
          <c:tx>
            <c:v>Nº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Hoja1!$A$2:$A$6</c:f>
              <c:strCache>
                <c:ptCount val="5"/>
                <c:pt idx="0">
                  <c:v>Sabe que es bioseguridad</c:v>
                </c:pt>
                <c:pt idx="1">
                  <c:v>Sabe que es riesgo biologico</c:v>
                </c:pt>
                <c:pt idx="2">
                  <c:v>Sabe que está expuesto a enfermedades Infectocontagiosas</c:v>
                </c:pt>
                <c:pt idx="3">
                  <c:v>Conoce el protocolo que hay que seguir en caso de accidente biologico</c:v>
                </c:pt>
                <c:pt idx="4">
                  <c:v>Total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10</c:v>
                </c:pt>
                <c:pt idx="1">
                  <c:v>4</c:v>
                </c:pt>
                <c:pt idx="2">
                  <c:v>24</c:v>
                </c:pt>
                <c:pt idx="3">
                  <c:v>10</c:v>
                </c:pt>
                <c:pt idx="4">
                  <c:v>48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Hoja1!$A$2:$A$6</c:f>
              <c:strCache>
                <c:ptCount val="5"/>
                <c:pt idx="0">
                  <c:v>Sabe que es bioseguridad</c:v>
                </c:pt>
                <c:pt idx="1">
                  <c:v>Sabe que es riesgo biologico</c:v>
                </c:pt>
                <c:pt idx="2">
                  <c:v>Sabe que está expuesto a enfermedades Infectocontagiosas</c:v>
                </c:pt>
                <c:pt idx="3">
                  <c:v>Conoce el protocolo que hay que seguir en caso de accidente biologico</c:v>
                </c:pt>
                <c:pt idx="4">
                  <c:v>Total</c:v>
                </c:pt>
              </c:strCache>
            </c:strRef>
          </c:cat>
          <c:val>
            <c:numRef>
              <c:f>Hoja1!$C$2:$C$6</c:f>
              <c:numCache>
                <c:formatCode>0%</c:formatCode>
                <c:ptCount val="5"/>
                <c:pt idx="0">
                  <c:v>0.21</c:v>
                </c:pt>
                <c:pt idx="1">
                  <c:v>0.08</c:v>
                </c:pt>
                <c:pt idx="2">
                  <c:v>0.5</c:v>
                </c:pt>
                <c:pt idx="3">
                  <c:v>0.21</c:v>
                </c:pt>
                <c:pt idx="4">
                  <c:v>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87545968"/>
        <c:axId val="1387554672"/>
      </c:barChart>
      <c:catAx>
        <c:axId val="1387545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387554672"/>
        <c:crosses val="autoZero"/>
        <c:auto val="1"/>
        <c:lblAlgn val="ctr"/>
        <c:lblOffset val="100"/>
        <c:noMultiLvlLbl val="0"/>
      </c:catAx>
      <c:valAx>
        <c:axId val="1387554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AR"/>
                  <a:t>Enfermeros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A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387545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AR"/>
              <a:t>PRACTICAS</a:t>
            </a:r>
            <a:r>
              <a:rPr lang="es-AR" baseline="0"/>
              <a:t> SOBRE BIOSEGURIDAD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title>
    <c:autoTitleDeleted val="0"/>
    <c:plotArea>
      <c:layout>
        <c:manualLayout>
          <c:layoutTarget val="inner"/>
          <c:xMode val="edge"/>
          <c:yMode val="edge"/>
          <c:x val="0.17423464662895199"/>
          <c:y val="0.13234100117913267"/>
          <c:w val="0.80611516213736678"/>
          <c:h val="0.436382290014514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Hoja1!$A$29</c:f>
              <c:strCache>
                <c:ptCount val="1"/>
                <c:pt idx="0">
                  <c:v>Donde elimina usted los residuos urbanos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1494254954159686E-2"/>
                  <c:y val="3.532007356587226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3793105944991658E-2"/>
                  <c:y val="-1.766003678293652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8390807926655598E-2"/>
                  <c:y val="-1.059602206976193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3793105944991573E-2"/>
                  <c:y val="-6.4752720175151312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Hoja1!$B$27:$I$28</c:f>
              <c:multiLvlStrCache>
                <c:ptCount val="8"/>
                <c:lvl>
                  <c:pt idx="0">
                    <c:v>Nº</c:v>
                  </c:pt>
                  <c:pt idx="1">
                    <c:v>%</c:v>
                  </c:pt>
                  <c:pt idx="2">
                    <c:v>Nº</c:v>
                  </c:pt>
                  <c:pt idx="3">
                    <c:v>%</c:v>
                  </c:pt>
                  <c:pt idx="4">
                    <c:v>Nº</c:v>
                  </c:pt>
                  <c:pt idx="5">
                    <c:v>%</c:v>
                  </c:pt>
                  <c:pt idx="6">
                    <c:v>Nº</c:v>
                  </c:pt>
                  <c:pt idx="7">
                    <c:v>%</c:v>
                  </c:pt>
                </c:lvl>
                <c:lvl>
                  <c:pt idx="0">
                    <c:v>Bolsa roja</c:v>
                  </c:pt>
                  <c:pt idx="2">
                    <c:v>Bolsa negra</c:v>
                  </c:pt>
                  <c:pt idx="4">
                    <c:v>Descartador</c:v>
                  </c:pt>
                  <c:pt idx="6">
                    <c:v>Total</c:v>
                  </c:pt>
                </c:lvl>
              </c:multiLvlStrCache>
            </c:multiLvlStrRef>
          </c:cat>
          <c:val>
            <c:numRef>
              <c:f>Hoja1!$B$29:$I$29</c:f>
              <c:numCache>
                <c:formatCode>0%</c:formatCode>
                <c:ptCount val="8"/>
                <c:pt idx="0" formatCode="General">
                  <c:v>8</c:v>
                </c:pt>
                <c:pt idx="1">
                  <c:v>0.2</c:v>
                </c:pt>
                <c:pt idx="2" formatCode="General">
                  <c:v>40</c:v>
                </c:pt>
                <c:pt idx="3">
                  <c:v>0.8</c:v>
                </c:pt>
                <c:pt idx="4" formatCode="General">
                  <c:v>0</c:v>
                </c:pt>
                <c:pt idx="5">
                  <c:v>0</c:v>
                </c:pt>
                <c:pt idx="6" formatCode="General">
                  <c:v>48</c:v>
                </c:pt>
                <c:pt idx="7">
                  <c:v>1</c:v>
                </c:pt>
              </c:numCache>
            </c:numRef>
          </c:val>
        </c:ser>
        <c:ser>
          <c:idx val="1"/>
          <c:order val="1"/>
          <c:tx>
            <c:strRef>
              <c:f>Hoja1!$A$30</c:f>
              <c:strCache>
                <c:ptCount val="1"/>
                <c:pt idx="0">
                  <c:v>Donde elimina usted los residuos anátomopatologicos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8390807926655473E-2"/>
                  <c:y val="-5.29801103488093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2988509908319289E-3"/>
                  <c:y val="-4.238408827904749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8965529724957864E-3"/>
                  <c:y val="-5.651211770539672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5977019816638579E-3"/>
                  <c:y val="-5.29801103488093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1494254954159644E-2"/>
                  <c:y val="-8.123616920150776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Hoja1!$B$27:$I$28</c:f>
              <c:multiLvlStrCache>
                <c:ptCount val="8"/>
                <c:lvl>
                  <c:pt idx="0">
                    <c:v>Nº</c:v>
                  </c:pt>
                  <c:pt idx="1">
                    <c:v>%</c:v>
                  </c:pt>
                  <c:pt idx="2">
                    <c:v>Nº</c:v>
                  </c:pt>
                  <c:pt idx="3">
                    <c:v>%</c:v>
                  </c:pt>
                  <c:pt idx="4">
                    <c:v>Nº</c:v>
                  </c:pt>
                  <c:pt idx="5">
                    <c:v>%</c:v>
                  </c:pt>
                  <c:pt idx="6">
                    <c:v>Nº</c:v>
                  </c:pt>
                  <c:pt idx="7">
                    <c:v>%</c:v>
                  </c:pt>
                </c:lvl>
                <c:lvl>
                  <c:pt idx="0">
                    <c:v>Bolsa roja</c:v>
                  </c:pt>
                  <c:pt idx="2">
                    <c:v>Bolsa negra</c:v>
                  </c:pt>
                  <c:pt idx="4">
                    <c:v>Descartador</c:v>
                  </c:pt>
                  <c:pt idx="6">
                    <c:v>Total</c:v>
                  </c:pt>
                </c:lvl>
              </c:multiLvlStrCache>
            </c:multiLvlStrRef>
          </c:cat>
          <c:val>
            <c:numRef>
              <c:f>Hoja1!$B$30:$I$30</c:f>
              <c:numCache>
                <c:formatCode>0%</c:formatCode>
                <c:ptCount val="8"/>
                <c:pt idx="0" formatCode="General">
                  <c:v>35</c:v>
                </c:pt>
                <c:pt idx="1">
                  <c:v>0.7</c:v>
                </c:pt>
                <c:pt idx="2" formatCode="General">
                  <c:v>13</c:v>
                </c:pt>
                <c:pt idx="3">
                  <c:v>0.3</c:v>
                </c:pt>
                <c:pt idx="4" formatCode="General">
                  <c:v>0</c:v>
                </c:pt>
                <c:pt idx="5">
                  <c:v>0</c:v>
                </c:pt>
                <c:pt idx="6" formatCode="General">
                  <c:v>48</c:v>
                </c:pt>
                <c:pt idx="7">
                  <c:v>1</c:v>
                </c:pt>
              </c:numCache>
            </c:numRef>
          </c:val>
        </c:ser>
        <c:ser>
          <c:idx val="2"/>
          <c:order val="2"/>
          <c:tx>
            <c:strRef>
              <c:f>Hoja1!$A$31</c:f>
              <c:strCache>
                <c:ptCount val="1"/>
                <c:pt idx="0">
                  <c:v>donde elimina usted los elementos cortopunzantes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2.2988509908319289E-3"/>
                  <c:y val="-4.944810299222200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1494254954159644E-2"/>
                  <c:y val="-1.059602206976193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9.1954039633276308E-3"/>
                  <c:y val="-3.532007356587291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9.1954039633277158E-3"/>
                  <c:y val="-4.59160956356348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Hoja1!$B$27:$I$28</c:f>
              <c:multiLvlStrCache>
                <c:ptCount val="8"/>
                <c:lvl>
                  <c:pt idx="0">
                    <c:v>Nº</c:v>
                  </c:pt>
                  <c:pt idx="1">
                    <c:v>%</c:v>
                  </c:pt>
                  <c:pt idx="2">
                    <c:v>Nº</c:v>
                  </c:pt>
                  <c:pt idx="3">
                    <c:v>%</c:v>
                  </c:pt>
                  <c:pt idx="4">
                    <c:v>Nº</c:v>
                  </c:pt>
                  <c:pt idx="5">
                    <c:v>%</c:v>
                  </c:pt>
                  <c:pt idx="6">
                    <c:v>Nº</c:v>
                  </c:pt>
                  <c:pt idx="7">
                    <c:v>%</c:v>
                  </c:pt>
                </c:lvl>
                <c:lvl>
                  <c:pt idx="0">
                    <c:v>Bolsa roja</c:v>
                  </c:pt>
                  <c:pt idx="2">
                    <c:v>Bolsa negra</c:v>
                  </c:pt>
                  <c:pt idx="4">
                    <c:v>Descartador</c:v>
                  </c:pt>
                  <c:pt idx="6">
                    <c:v>Total</c:v>
                  </c:pt>
                </c:lvl>
              </c:multiLvlStrCache>
            </c:multiLvlStrRef>
          </c:cat>
          <c:val>
            <c:numRef>
              <c:f>Hoja1!$B$31:$I$31</c:f>
              <c:numCache>
                <c:formatCode>0%</c:formatCode>
                <c:ptCount val="8"/>
                <c:pt idx="0" formatCode="General">
                  <c:v>10</c:v>
                </c:pt>
                <c:pt idx="1">
                  <c:v>0.21</c:v>
                </c:pt>
                <c:pt idx="2" formatCode="General">
                  <c:v>0</c:v>
                </c:pt>
                <c:pt idx="3">
                  <c:v>0</c:v>
                </c:pt>
                <c:pt idx="4" formatCode="General">
                  <c:v>38</c:v>
                </c:pt>
                <c:pt idx="5">
                  <c:v>0.79</c:v>
                </c:pt>
                <c:pt idx="6" formatCode="General">
                  <c:v>48</c:v>
                </c:pt>
                <c:pt idx="7">
                  <c:v>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87547056"/>
        <c:axId val="1387555216"/>
      </c:barChart>
      <c:catAx>
        <c:axId val="138754705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PRACTICAS SOBRE BIOSEGURIDAD</a:t>
                </a:r>
              </a:p>
            </c:rich>
          </c:tx>
          <c:layout>
            <c:manualLayout>
              <c:xMode val="edge"/>
              <c:yMode val="edge"/>
              <c:x val="0.38521371253067549"/>
              <c:y val="0.7167021397011810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A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387555216"/>
        <c:crosses val="autoZero"/>
        <c:auto val="1"/>
        <c:lblAlgn val="ctr"/>
        <c:lblOffset val="100"/>
        <c:noMultiLvlLbl val="0"/>
      </c:catAx>
      <c:valAx>
        <c:axId val="1387555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AR"/>
                  <a:t>CANTIDAD DE ENFERMEROS QUE LO REALIZAN</a:t>
                </a:r>
              </a:p>
            </c:rich>
          </c:tx>
          <c:layout>
            <c:manualLayout>
              <c:xMode val="edge"/>
              <c:yMode val="edge"/>
              <c:x val="6.1376773410015906E-2"/>
              <c:y val="7.912030211734107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A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387547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445580754774213"/>
          <c:y val="0.82398101909772758"/>
          <c:w val="0.72232195337894078"/>
          <c:h val="0.159833386081662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AR"/>
              <a:t>LAVADO</a:t>
            </a:r>
            <a:r>
              <a:rPr lang="es-AR" baseline="0"/>
              <a:t> DE MANOS</a:t>
            </a:r>
            <a:endParaRPr lang="es-AR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title>
    <c:autoTitleDeleted val="0"/>
    <c:plotArea>
      <c:layout>
        <c:manualLayout>
          <c:layoutTarget val="inner"/>
          <c:xMode val="edge"/>
          <c:yMode val="edge"/>
          <c:x val="0.12408508637912798"/>
          <c:y val="0.17171296296296298"/>
          <c:w val="0.84813707055274812"/>
          <c:h val="0.350307882550377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Hoja1!$A$43</c:f>
              <c:strCache>
                <c:ptCount val="1"/>
                <c:pt idx="0">
                  <c:v>Se lava las manos antes de cada procedimiento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8.5607276618512584E-3"/>
                  <c:y val="-1.001564649026510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A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0411900759596062E-2"/>
                      <c:h val="3.0009479375654565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2.7822364901016586E-2"/>
                  <c:y val="1.001564649026510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1.502346973539766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4981273408239622E-2"/>
                  <c:y val="-3.004693947079532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9261637239165328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Hoja1!$B$41:$I$42</c:f>
              <c:multiLvlStrCache>
                <c:ptCount val="8"/>
                <c:lvl>
                  <c:pt idx="0">
                    <c:v>Nº</c:v>
                  </c:pt>
                  <c:pt idx="1">
                    <c:v>%</c:v>
                  </c:pt>
                  <c:pt idx="2">
                    <c:v>Nº</c:v>
                  </c:pt>
                  <c:pt idx="3">
                    <c:v>%</c:v>
                  </c:pt>
                  <c:pt idx="4">
                    <c:v>Nº</c:v>
                  </c:pt>
                  <c:pt idx="5">
                    <c:v>%</c:v>
                  </c:pt>
                  <c:pt idx="6">
                    <c:v>Nº</c:v>
                  </c:pt>
                  <c:pt idx="7">
                    <c:v>%</c:v>
                  </c:pt>
                </c:lvl>
                <c:lvl>
                  <c:pt idx="0">
                    <c:v>Siempre</c:v>
                  </c:pt>
                  <c:pt idx="2">
                    <c:v>Algunas veces</c:v>
                  </c:pt>
                  <c:pt idx="4">
                    <c:v>Nunca</c:v>
                  </c:pt>
                  <c:pt idx="6">
                    <c:v>TOTAL</c:v>
                  </c:pt>
                </c:lvl>
              </c:multiLvlStrCache>
            </c:multiLvlStrRef>
          </c:cat>
          <c:val>
            <c:numRef>
              <c:f>Hoja1!$B$43:$I$43</c:f>
              <c:numCache>
                <c:formatCode>0%</c:formatCode>
                <c:ptCount val="8"/>
                <c:pt idx="0" formatCode="General">
                  <c:v>20</c:v>
                </c:pt>
                <c:pt idx="1">
                  <c:v>0.41</c:v>
                </c:pt>
                <c:pt idx="2" formatCode="General">
                  <c:v>25</c:v>
                </c:pt>
                <c:pt idx="3">
                  <c:v>0.53</c:v>
                </c:pt>
                <c:pt idx="4" formatCode="General">
                  <c:v>3</c:v>
                </c:pt>
                <c:pt idx="5">
                  <c:v>0.06</c:v>
                </c:pt>
                <c:pt idx="6" formatCode="General">
                  <c:v>48</c:v>
                </c:pt>
                <c:pt idx="7">
                  <c:v>1</c:v>
                </c:pt>
              </c:numCache>
            </c:numRef>
          </c:val>
        </c:ser>
        <c:ser>
          <c:idx val="1"/>
          <c:order val="1"/>
          <c:tx>
            <c:strRef>
              <c:f>Hoja1!$A$44</c:f>
              <c:strCache>
                <c:ptCount val="1"/>
                <c:pt idx="0">
                  <c:v>Se lava las manos luego de cada procedimiento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4.2803638309256284E-3"/>
                  <c:y val="-9.51486416575185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0700909577314071E-2"/>
                  <c:y val="-3.2550851093361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1401819154628142E-3"/>
                  <c:y val="1.5023469735397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2.9962546816479401E-2"/>
                  <c:y val="-4.25664975836267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4.2803638309256284E-3"/>
                  <c:y val="-5.00782324513255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Hoja1!$B$41:$I$42</c:f>
              <c:multiLvlStrCache>
                <c:ptCount val="8"/>
                <c:lvl>
                  <c:pt idx="0">
                    <c:v>Nº</c:v>
                  </c:pt>
                  <c:pt idx="1">
                    <c:v>%</c:v>
                  </c:pt>
                  <c:pt idx="2">
                    <c:v>Nº</c:v>
                  </c:pt>
                  <c:pt idx="3">
                    <c:v>%</c:v>
                  </c:pt>
                  <c:pt idx="4">
                    <c:v>Nº</c:v>
                  </c:pt>
                  <c:pt idx="5">
                    <c:v>%</c:v>
                  </c:pt>
                  <c:pt idx="6">
                    <c:v>Nº</c:v>
                  </c:pt>
                  <c:pt idx="7">
                    <c:v>%</c:v>
                  </c:pt>
                </c:lvl>
                <c:lvl>
                  <c:pt idx="0">
                    <c:v>Siempre</c:v>
                  </c:pt>
                  <c:pt idx="2">
                    <c:v>Algunas veces</c:v>
                  </c:pt>
                  <c:pt idx="4">
                    <c:v>Nunca</c:v>
                  </c:pt>
                  <c:pt idx="6">
                    <c:v>TOTAL</c:v>
                  </c:pt>
                </c:lvl>
              </c:multiLvlStrCache>
            </c:multiLvlStrRef>
          </c:cat>
          <c:val>
            <c:numRef>
              <c:f>Hoja1!$B$44:$I$44</c:f>
              <c:numCache>
                <c:formatCode>0%</c:formatCode>
                <c:ptCount val="8"/>
                <c:pt idx="0" formatCode="General">
                  <c:v>28</c:v>
                </c:pt>
                <c:pt idx="1">
                  <c:v>0.57999999999999996</c:v>
                </c:pt>
                <c:pt idx="2" formatCode="General">
                  <c:v>12</c:v>
                </c:pt>
                <c:pt idx="3">
                  <c:v>0.25</c:v>
                </c:pt>
                <c:pt idx="4" formatCode="General">
                  <c:v>8</c:v>
                </c:pt>
                <c:pt idx="5">
                  <c:v>0.17</c:v>
                </c:pt>
                <c:pt idx="6" formatCode="General">
                  <c:v>48</c:v>
                </c:pt>
                <c:pt idx="7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87555760"/>
        <c:axId val="1387548144"/>
      </c:barChart>
      <c:lineChart>
        <c:grouping val="standard"/>
        <c:varyColors val="0"/>
        <c:ser>
          <c:idx val="2"/>
          <c:order val="2"/>
          <c:tx>
            <c:strRef>
              <c:f>Hoja1!$A$45</c:f>
              <c:strCache>
                <c:ptCount val="1"/>
                <c:pt idx="0">
                  <c:v>Emplea el tiempo adecuado para el lavado de manos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0"/>
                  <c:y val="1.75273813579639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8523274478330698E-2"/>
                  <c:y val="-6.7605613809289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4.7084002140181838E-2"/>
                  <c:y val="-1.50234697353977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2841091492776886E-2"/>
                  <c:y val="-4.50704092061929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3.2102728731942212E-2"/>
                  <c:y val="-5.25821440738918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2.5682182985553616E-2"/>
                  <c:y val="-0.100156464902651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9261637239165328E-2"/>
                  <c:y val="1.5023469735397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"/>
                  <c:y val="-2.25352046030964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Hoja1!$B$41:$I$42</c:f>
              <c:multiLvlStrCache>
                <c:ptCount val="8"/>
                <c:lvl>
                  <c:pt idx="0">
                    <c:v>Nº</c:v>
                  </c:pt>
                  <c:pt idx="1">
                    <c:v>%</c:v>
                  </c:pt>
                  <c:pt idx="2">
                    <c:v>Nº</c:v>
                  </c:pt>
                  <c:pt idx="3">
                    <c:v>%</c:v>
                  </c:pt>
                  <c:pt idx="4">
                    <c:v>Nº</c:v>
                  </c:pt>
                  <c:pt idx="5">
                    <c:v>%</c:v>
                  </c:pt>
                  <c:pt idx="6">
                    <c:v>Nº</c:v>
                  </c:pt>
                  <c:pt idx="7">
                    <c:v>%</c:v>
                  </c:pt>
                </c:lvl>
                <c:lvl>
                  <c:pt idx="0">
                    <c:v>Siempre</c:v>
                  </c:pt>
                  <c:pt idx="2">
                    <c:v>Algunas veces</c:v>
                  </c:pt>
                  <c:pt idx="4">
                    <c:v>Nunca</c:v>
                  </c:pt>
                  <c:pt idx="6">
                    <c:v>TOTAL</c:v>
                  </c:pt>
                </c:lvl>
              </c:multiLvlStrCache>
            </c:multiLvlStrRef>
          </c:cat>
          <c:val>
            <c:numRef>
              <c:f>Hoja1!$B$45:$I$45</c:f>
              <c:numCache>
                <c:formatCode>0%</c:formatCode>
                <c:ptCount val="8"/>
                <c:pt idx="0" formatCode="General">
                  <c:v>24</c:v>
                </c:pt>
                <c:pt idx="1">
                  <c:v>0.5</c:v>
                </c:pt>
                <c:pt idx="2" formatCode="General">
                  <c:v>15</c:v>
                </c:pt>
                <c:pt idx="3">
                  <c:v>0.31</c:v>
                </c:pt>
                <c:pt idx="4" formatCode="General">
                  <c:v>9</c:v>
                </c:pt>
                <c:pt idx="5">
                  <c:v>0.19</c:v>
                </c:pt>
                <c:pt idx="6" formatCode="General">
                  <c:v>48</c:v>
                </c:pt>
                <c:pt idx="7">
                  <c:v>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Hoja1!$A$46</c:f>
              <c:strCache>
                <c:ptCount val="1"/>
                <c:pt idx="0">
                  <c:v>Utiliza el material correcto parae le lavado de manos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1.4981273408239661E-2"/>
                  <c:y val="-3.00469394707954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2841091492776886E-2"/>
                  <c:y val="8.763690678981968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A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041733547351523E-2"/>
                      <c:h val="3.2513390998220842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2.5682182985553772E-2"/>
                  <c:y val="-0.110172111392916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9261637239165252E-2"/>
                  <c:y val="-2.5039116225662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0663456393793554E-2"/>
                  <c:y val="-7.76212602995545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2.4612176286952895E-2"/>
                  <c:y val="-1.877923859004931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A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3060460139111814E-2"/>
                      <c:h val="5.2544683978751047E-2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-5.7784911717495988E-2"/>
                  <c:y val="-5.25821440738918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Hoja1!$B$41:$I$42</c:f>
              <c:multiLvlStrCache>
                <c:ptCount val="8"/>
                <c:lvl>
                  <c:pt idx="0">
                    <c:v>Nº</c:v>
                  </c:pt>
                  <c:pt idx="1">
                    <c:v>%</c:v>
                  </c:pt>
                  <c:pt idx="2">
                    <c:v>Nº</c:v>
                  </c:pt>
                  <c:pt idx="3">
                    <c:v>%</c:v>
                  </c:pt>
                  <c:pt idx="4">
                    <c:v>Nº</c:v>
                  </c:pt>
                  <c:pt idx="5">
                    <c:v>%</c:v>
                  </c:pt>
                  <c:pt idx="6">
                    <c:v>Nº</c:v>
                  </c:pt>
                  <c:pt idx="7">
                    <c:v>%</c:v>
                  </c:pt>
                </c:lvl>
                <c:lvl>
                  <c:pt idx="0">
                    <c:v>Siempre</c:v>
                  </c:pt>
                  <c:pt idx="2">
                    <c:v>Algunas veces</c:v>
                  </c:pt>
                  <c:pt idx="4">
                    <c:v>Nunca</c:v>
                  </c:pt>
                  <c:pt idx="6">
                    <c:v>TOTAL</c:v>
                  </c:pt>
                </c:lvl>
              </c:multiLvlStrCache>
            </c:multiLvlStrRef>
          </c:cat>
          <c:val>
            <c:numRef>
              <c:f>Hoja1!$B$46:$I$46</c:f>
              <c:numCache>
                <c:formatCode>0%</c:formatCode>
                <c:ptCount val="8"/>
                <c:pt idx="0" formatCode="General">
                  <c:v>10</c:v>
                </c:pt>
                <c:pt idx="1">
                  <c:v>0.2</c:v>
                </c:pt>
                <c:pt idx="2" formatCode="General">
                  <c:v>30</c:v>
                </c:pt>
                <c:pt idx="3">
                  <c:v>0.63</c:v>
                </c:pt>
                <c:pt idx="4" formatCode="General">
                  <c:v>8</c:v>
                </c:pt>
                <c:pt idx="5">
                  <c:v>0.17</c:v>
                </c:pt>
                <c:pt idx="6" formatCode="General">
                  <c:v>48</c:v>
                </c:pt>
                <c:pt idx="7">
                  <c:v>1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387555760"/>
        <c:axId val="1387548144"/>
      </c:lineChart>
      <c:catAx>
        <c:axId val="138755576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AR" dirty="0"/>
                  <a:t>Cantidad</a:t>
                </a:r>
                <a:r>
                  <a:rPr lang="es-AR" baseline="0" dirty="0"/>
                  <a:t> de veces que se realiza el lavado de manos</a:t>
                </a:r>
                <a:r>
                  <a:rPr lang="es-AR" dirty="0"/>
                  <a:t> </a:t>
                </a:r>
              </a:p>
            </c:rich>
          </c:tx>
          <c:layout>
            <c:manualLayout>
              <c:xMode val="edge"/>
              <c:yMode val="edge"/>
              <c:x val="0.31169952857458438"/>
              <c:y val="0.6857969751116659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A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387548144"/>
        <c:crosses val="autoZero"/>
        <c:auto val="1"/>
        <c:lblAlgn val="ctr"/>
        <c:lblOffset val="100"/>
        <c:noMultiLvlLbl val="0"/>
      </c:catAx>
      <c:valAx>
        <c:axId val="1387548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personal que realiza el lavado de manos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A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387555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821177952519053"/>
          <c:y val="0.80856826584878949"/>
          <c:w val="0.50085784220792628"/>
          <c:h val="0.148685995006477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AR"/>
              <a:t>USO</a:t>
            </a:r>
            <a:r>
              <a:rPr lang="es-AR" baseline="0"/>
              <a:t> DE GUANTES</a:t>
            </a:r>
            <a:endParaRPr lang="es-AR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Hoja1!$A$43</c:f>
              <c:strCache>
                <c:ptCount val="1"/>
                <c:pt idx="0">
                  <c:v>utiliza guantes esteriles al realizar tecnicas invasivas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7012227538543367E-2"/>
                  <c:y val="-9.045680687471732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4885699096225412E-2"/>
                  <c:y val="-3.919794964571084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2759170653907574E-2"/>
                  <c:y val="-2.713704206241519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913875598086124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2759170653907652E-2"/>
                  <c:y val="-1.809136137494346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Hoja1!$B$41:$I$42</c:f>
              <c:multiLvlStrCache>
                <c:ptCount val="8"/>
                <c:lvl>
                  <c:pt idx="0">
                    <c:v>Nº</c:v>
                  </c:pt>
                  <c:pt idx="1">
                    <c:v>%</c:v>
                  </c:pt>
                  <c:pt idx="2">
                    <c:v>Nº</c:v>
                  </c:pt>
                  <c:pt idx="3">
                    <c:v>%</c:v>
                  </c:pt>
                  <c:pt idx="4">
                    <c:v>Nº</c:v>
                  </c:pt>
                  <c:pt idx="5">
                    <c:v>%</c:v>
                  </c:pt>
                  <c:pt idx="6">
                    <c:v>Nº</c:v>
                  </c:pt>
                  <c:pt idx="7">
                    <c:v>%</c:v>
                  </c:pt>
                </c:lvl>
                <c:lvl>
                  <c:pt idx="0">
                    <c:v>Siempre</c:v>
                  </c:pt>
                  <c:pt idx="2">
                    <c:v>Algunas veces</c:v>
                  </c:pt>
                  <c:pt idx="4">
                    <c:v>Nunca</c:v>
                  </c:pt>
                  <c:pt idx="6">
                    <c:v>TOTAL</c:v>
                  </c:pt>
                </c:lvl>
              </c:multiLvlStrCache>
            </c:multiLvlStrRef>
          </c:cat>
          <c:val>
            <c:numRef>
              <c:f>Hoja1!$B$43:$I$43</c:f>
              <c:numCache>
                <c:formatCode>0%</c:formatCode>
                <c:ptCount val="8"/>
                <c:pt idx="0" formatCode="General">
                  <c:v>15</c:v>
                </c:pt>
                <c:pt idx="1">
                  <c:v>0.31</c:v>
                </c:pt>
                <c:pt idx="2" formatCode="General">
                  <c:v>28</c:v>
                </c:pt>
                <c:pt idx="3">
                  <c:v>0.57999999999999996</c:v>
                </c:pt>
                <c:pt idx="4" formatCode="General">
                  <c:v>5</c:v>
                </c:pt>
                <c:pt idx="5">
                  <c:v>0.1</c:v>
                </c:pt>
                <c:pt idx="6" formatCode="General">
                  <c:v>48</c:v>
                </c:pt>
                <c:pt idx="7">
                  <c:v>1</c:v>
                </c:pt>
              </c:numCache>
            </c:numRef>
          </c:val>
        </c:ser>
        <c:ser>
          <c:idx val="1"/>
          <c:order val="1"/>
          <c:tx>
            <c:strRef>
              <c:f>Hoja1!$A$44</c:f>
              <c:strCache>
                <c:ptCount val="1"/>
                <c:pt idx="0">
                  <c:v>desecha los guantes luego de utilizarlos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9138755980861281E-2"/>
                  <c:y val="-5.125885722900648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2530568846358323E-3"/>
                  <c:y val="-7.839589929142173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7.7971808814667903E-17"/>
                  <c:y val="-6.633499170812609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6.3795853269539042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4885699096225412E-2"/>
                  <c:y val="-6.935021860394995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Hoja1!$B$41:$I$42</c:f>
              <c:multiLvlStrCache>
                <c:ptCount val="8"/>
                <c:lvl>
                  <c:pt idx="0">
                    <c:v>Nº</c:v>
                  </c:pt>
                  <c:pt idx="1">
                    <c:v>%</c:v>
                  </c:pt>
                  <c:pt idx="2">
                    <c:v>Nº</c:v>
                  </c:pt>
                  <c:pt idx="3">
                    <c:v>%</c:v>
                  </c:pt>
                  <c:pt idx="4">
                    <c:v>Nº</c:v>
                  </c:pt>
                  <c:pt idx="5">
                    <c:v>%</c:v>
                  </c:pt>
                  <c:pt idx="6">
                    <c:v>Nº</c:v>
                  </c:pt>
                  <c:pt idx="7">
                    <c:v>%</c:v>
                  </c:pt>
                </c:lvl>
                <c:lvl>
                  <c:pt idx="0">
                    <c:v>Siempre</c:v>
                  </c:pt>
                  <c:pt idx="2">
                    <c:v>Algunas veces</c:v>
                  </c:pt>
                  <c:pt idx="4">
                    <c:v>Nunca</c:v>
                  </c:pt>
                  <c:pt idx="6">
                    <c:v>TOTAL</c:v>
                  </c:pt>
                </c:lvl>
              </c:multiLvlStrCache>
            </c:multiLvlStrRef>
          </c:cat>
          <c:val>
            <c:numRef>
              <c:f>Hoja1!$B$44:$I$44</c:f>
              <c:numCache>
                <c:formatCode>0%</c:formatCode>
                <c:ptCount val="8"/>
                <c:pt idx="0" formatCode="General">
                  <c:v>28</c:v>
                </c:pt>
                <c:pt idx="1">
                  <c:v>0.57999999999999996</c:v>
                </c:pt>
                <c:pt idx="2" formatCode="General">
                  <c:v>12</c:v>
                </c:pt>
                <c:pt idx="3">
                  <c:v>0.25</c:v>
                </c:pt>
                <c:pt idx="4" formatCode="General">
                  <c:v>8</c:v>
                </c:pt>
                <c:pt idx="5">
                  <c:v>0.17</c:v>
                </c:pt>
                <c:pt idx="6" formatCode="General">
                  <c:v>48</c:v>
                </c:pt>
                <c:pt idx="7">
                  <c:v>1</c:v>
                </c:pt>
              </c:numCache>
            </c:numRef>
          </c:val>
        </c:ser>
        <c:ser>
          <c:idx val="2"/>
          <c:order val="2"/>
          <c:tx>
            <c:strRef>
              <c:f>Hoja1!$A$45</c:f>
              <c:strCache>
                <c:ptCount val="1"/>
                <c:pt idx="0">
                  <c:v>se lava las manos antes de colocacion de guantes esteriles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2.1265284423179552E-3"/>
                  <c:y val="-6.030453791647821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2759170653907496E-2"/>
                  <c:y val="-6.6334991708126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9138755980861243E-2"/>
                  <c:y val="-5.125885722900648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"/>
                  <c:y val="-1.809136137494346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Hoja1!$B$41:$I$42</c:f>
              <c:multiLvlStrCache>
                <c:ptCount val="8"/>
                <c:lvl>
                  <c:pt idx="0">
                    <c:v>Nº</c:v>
                  </c:pt>
                  <c:pt idx="1">
                    <c:v>%</c:v>
                  </c:pt>
                  <c:pt idx="2">
                    <c:v>Nº</c:v>
                  </c:pt>
                  <c:pt idx="3">
                    <c:v>%</c:v>
                  </c:pt>
                  <c:pt idx="4">
                    <c:v>Nº</c:v>
                  </c:pt>
                  <c:pt idx="5">
                    <c:v>%</c:v>
                  </c:pt>
                  <c:pt idx="6">
                    <c:v>Nº</c:v>
                  </c:pt>
                  <c:pt idx="7">
                    <c:v>%</c:v>
                  </c:pt>
                </c:lvl>
                <c:lvl>
                  <c:pt idx="0">
                    <c:v>Siempre</c:v>
                  </c:pt>
                  <c:pt idx="2">
                    <c:v>Algunas veces</c:v>
                  </c:pt>
                  <c:pt idx="4">
                    <c:v>Nunca</c:v>
                  </c:pt>
                  <c:pt idx="6">
                    <c:v>TOTAL</c:v>
                  </c:pt>
                </c:lvl>
              </c:multiLvlStrCache>
            </c:multiLvlStrRef>
          </c:cat>
          <c:val>
            <c:numRef>
              <c:f>Hoja1!$B$45:$I$45</c:f>
              <c:numCache>
                <c:formatCode>0%</c:formatCode>
                <c:ptCount val="8"/>
                <c:pt idx="0" formatCode="General">
                  <c:v>24</c:v>
                </c:pt>
                <c:pt idx="1">
                  <c:v>0.5</c:v>
                </c:pt>
                <c:pt idx="2" formatCode="General">
                  <c:v>15</c:v>
                </c:pt>
                <c:pt idx="3">
                  <c:v>0.31</c:v>
                </c:pt>
                <c:pt idx="4" formatCode="General">
                  <c:v>9</c:v>
                </c:pt>
                <c:pt idx="5">
                  <c:v>0.19</c:v>
                </c:pt>
                <c:pt idx="6" formatCode="General">
                  <c:v>48</c:v>
                </c:pt>
                <c:pt idx="7">
                  <c:v>1</c:v>
                </c:pt>
              </c:numCache>
            </c:numRef>
          </c:val>
        </c:ser>
        <c:ser>
          <c:idx val="3"/>
          <c:order val="3"/>
          <c:tx>
            <c:strRef>
              <c:f>Hoja1!$A$46</c:f>
              <c:strCache>
                <c:ptCount val="1"/>
                <c:pt idx="0">
                  <c:v>realiza correctamente la colocacion de guantes esteriles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063264221158954E-2"/>
                  <c:y val="-1.809136137494346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2759170653907496E-2"/>
                  <c:y val="-2.110658827076737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8.5061137692716646E-3"/>
                  <c:y val="-3.015226895823910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4885699096225412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6.379585326953748E-3"/>
                  <c:y val="-5.728931102065425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Hoja1!$B$41:$I$42</c:f>
              <c:multiLvlStrCache>
                <c:ptCount val="8"/>
                <c:lvl>
                  <c:pt idx="0">
                    <c:v>Nº</c:v>
                  </c:pt>
                  <c:pt idx="1">
                    <c:v>%</c:v>
                  </c:pt>
                  <c:pt idx="2">
                    <c:v>Nº</c:v>
                  </c:pt>
                  <c:pt idx="3">
                    <c:v>%</c:v>
                  </c:pt>
                  <c:pt idx="4">
                    <c:v>Nº</c:v>
                  </c:pt>
                  <c:pt idx="5">
                    <c:v>%</c:v>
                  </c:pt>
                  <c:pt idx="6">
                    <c:v>Nº</c:v>
                  </c:pt>
                  <c:pt idx="7">
                    <c:v>%</c:v>
                  </c:pt>
                </c:lvl>
                <c:lvl>
                  <c:pt idx="0">
                    <c:v>Siempre</c:v>
                  </c:pt>
                  <c:pt idx="2">
                    <c:v>Algunas veces</c:v>
                  </c:pt>
                  <c:pt idx="4">
                    <c:v>Nunca</c:v>
                  </c:pt>
                  <c:pt idx="6">
                    <c:v>TOTAL</c:v>
                  </c:pt>
                </c:lvl>
              </c:multiLvlStrCache>
            </c:multiLvlStrRef>
          </c:cat>
          <c:val>
            <c:numRef>
              <c:f>Hoja1!$B$46:$I$46</c:f>
              <c:numCache>
                <c:formatCode>0%</c:formatCode>
                <c:ptCount val="8"/>
                <c:pt idx="0" formatCode="General">
                  <c:v>10</c:v>
                </c:pt>
                <c:pt idx="1">
                  <c:v>0.2</c:v>
                </c:pt>
                <c:pt idx="2" formatCode="General">
                  <c:v>34</c:v>
                </c:pt>
                <c:pt idx="3">
                  <c:v>0.71</c:v>
                </c:pt>
                <c:pt idx="4" formatCode="General">
                  <c:v>4</c:v>
                </c:pt>
                <c:pt idx="5">
                  <c:v>0.09</c:v>
                </c:pt>
                <c:pt idx="6" formatCode="General">
                  <c:v>48</c:v>
                </c:pt>
                <c:pt idx="7">
                  <c:v>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87551408"/>
        <c:axId val="1387549776"/>
      </c:barChart>
      <c:catAx>
        <c:axId val="13875514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AR"/>
                  <a:t>Frecuencia</a:t>
                </a:r>
                <a:r>
                  <a:rPr lang="es-AR" baseline="0"/>
                  <a:t> del uso de guantes</a:t>
                </a:r>
                <a:endParaRPr lang="es-AR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A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387549776"/>
        <c:crosses val="autoZero"/>
        <c:auto val="1"/>
        <c:lblAlgn val="ctr"/>
        <c:lblOffset val="100"/>
        <c:noMultiLvlLbl val="0"/>
      </c:catAx>
      <c:valAx>
        <c:axId val="1387549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AR"/>
                  <a:t>Cantidad</a:t>
                </a:r>
                <a:r>
                  <a:rPr lang="es-AR" baseline="0"/>
                  <a:t> de enfermeros</a:t>
                </a:r>
                <a:endParaRPr lang="es-AR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A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387551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528166036661686"/>
          <c:y val="0.84477595306614184"/>
          <c:w val="0.81535906097862165"/>
          <c:h val="0.137132697402737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 algn="just">
        <a:defRPr/>
      </a:pPr>
      <a:endParaRPr lang="es-AR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AR"/>
              <a:t>ESQUEMA DE VACUNACION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Hoja1!$A$58</c:f>
              <c:strCache>
                <c:ptCount val="1"/>
                <c:pt idx="0">
                  <c:v>INTERNADO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-1.7515051997810619E-2"/>
                  <c:y val="-3.003754298679872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6588906168999482E-2"/>
                  <c:y val="-3.337504776310969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Hoja1!$B$56:$G$57</c:f>
              <c:multiLvlStrCache>
                <c:ptCount val="6"/>
                <c:lvl>
                  <c:pt idx="0">
                    <c:v>Nº</c:v>
                  </c:pt>
                  <c:pt idx="1">
                    <c:v>%</c:v>
                  </c:pt>
                  <c:pt idx="2">
                    <c:v>Nº</c:v>
                  </c:pt>
                  <c:pt idx="3">
                    <c:v>%</c:v>
                  </c:pt>
                  <c:pt idx="4">
                    <c:v>Nº</c:v>
                  </c:pt>
                  <c:pt idx="5">
                    <c:v>%</c:v>
                  </c:pt>
                </c:lvl>
                <c:lvl>
                  <c:pt idx="0">
                    <c:v>COMPLETO</c:v>
                  </c:pt>
                  <c:pt idx="2">
                    <c:v>INCOMPLETO</c:v>
                  </c:pt>
                  <c:pt idx="4">
                    <c:v>TOTAL</c:v>
                  </c:pt>
                </c:lvl>
              </c:multiLvlStrCache>
            </c:multiLvlStrRef>
          </c:cat>
          <c:val>
            <c:numRef>
              <c:f>Hoja1!$B$58:$G$58</c:f>
              <c:numCache>
                <c:formatCode>0%</c:formatCode>
                <c:ptCount val="6"/>
                <c:pt idx="0" formatCode="General">
                  <c:v>10</c:v>
                </c:pt>
                <c:pt idx="1">
                  <c:v>0.66</c:v>
                </c:pt>
                <c:pt idx="2" formatCode="General">
                  <c:v>5</c:v>
                </c:pt>
                <c:pt idx="3">
                  <c:v>0.34</c:v>
                </c:pt>
                <c:pt idx="4" formatCode="General">
                  <c:v>15</c:v>
                </c:pt>
                <c:pt idx="5">
                  <c:v>1</c:v>
                </c:pt>
              </c:numCache>
            </c:numRef>
          </c:val>
        </c:ser>
        <c:ser>
          <c:idx val="1"/>
          <c:order val="1"/>
          <c:tx>
            <c:strRef>
              <c:f>Hoja1!$A$59</c:f>
              <c:strCache>
                <c:ptCount val="1"/>
                <c:pt idx="0">
                  <c:v>PEDIATRIA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8.7575259989053494E-3"/>
                  <c:y val="-4.005005731573162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6.5681444991790624E-3"/>
                  <c:y val="-5.006257164466466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4883359253499375E-2"/>
                  <c:y val="-8.010011463146325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Hoja1!$B$56:$G$57</c:f>
              <c:multiLvlStrCache>
                <c:ptCount val="6"/>
                <c:lvl>
                  <c:pt idx="0">
                    <c:v>Nº</c:v>
                  </c:pt>
                  <c:pt idx="1">
                    <c:v>%</c:v>
                  </c:pt>
                  <c:pt idx="2">
                    <c:v>Nº</c:v>
                  </c:pt>
                  <c:pt idx="3">
                    <c:v>%</c:v>
                  </c:pt>
                  <c:pt idx="4">
                    <c:v>Nº</c:v>
                  </c:pt>
                  <c:pt idx="5">
                    <c:v>%</c:v>
                  </c:pt>
                </c:lvl>
                <c:lvl>
                  <c:pt idx="0">
                    <c:v>COMPLETO</c:v>
                  </c:pt>
                  <c:pt idx="2">
                    <c:v>INCOMPLETO</c:v>
                  </c:pt>
                  <c:pt idx="4">
                    <c:v>TOTAL</c:v>
                  </c:pt>
                </c:lvl>
              </c:multiLvlStrCache>
            </c:multiLvlStrRef>
          </c:cat>
          <c:val>
            <c:numRef>
              <c:f>Hoja1!$B$59:$G$59</c:f>
              <c:numCache>
                <c:formatCode>0%</c:formatCode>
                <c:ptCount val="6"/>
                <c:pt idx="0" formatCode="General">
                  <c:v>12</c:v>
                </c:pt>
                <c:pt idx="1">
                  <c:v>1</c:v>
                </c:pt>
                <c:pt idx="2" formatCode="General">
                  <c:v>0</c:v>
                </c:pt>
                <c:pt idx="3">
                  <c:v>0</c:v>
                </c:pt>
                <c:pt idx="4" formatCode="General">
                  <c:v>12</c:v>
                </c:pt>
                <c:pt idx="5">
                  <c:v>1</c:v>
                </c:pt>
              </c:numCache>
            </c:numRef>
          </c:val>
        </c:ser>
        <c:ser>
          <c:idx val="2"/>
          <c:order val="2"/>
          <c:tx>
            <c:strRef>
              <c:f>Hoja1!$A$60</c:f>
              <c:strCache>
                <c:ptCount val="1"/>
                <c:pt idx="0">
                  <c:v>NEONATOLOGIA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0"/>
                  <c:y val="-7.008760030253034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Hoja1!$B$56:$G$57</c:f>
              <c:multiLvlStrCache>
                <c:ptCount val="6"/>
                <c:lvl>
                  <c:pt idx="0">
                    <c:v>Nº</c:v>
                  </c:pt>
                  <c:pt idx="1">
                    <c:v>%</c:v>
                  </c:pt>
                  <c:pt idx="2">
                    <c:v>Nº</c:v>
                  </c:pt>
                  <c:pt idx="3">
                    <c:v>%</c:v>
                  </c:pt>
                  <c:pt idx="4">
                    <c:v>Nº</c:v>
                  </c:pt>
                  <c:pt idx="5">
                    <c:v>%</c:v>
                  </c:pt>
                </c:lvl>
                <c:lvl>
                  <c:pt idx="0">
                    <c:v>COMPLETO</c:v>
                  </c:pt>
                  <c:pt idx="2">
                    <c:v>INCOMPLETO</c:v>
                  </c:pt>
                  <c:pt idx="4">
                    <c:v>TOTAL</c:v>
                  </c:pt>
                </c:lvl>
              </c:multiLvlStrCache>
            </c:multiLvlStrRef>
          </c:cat>
          <c:val>
            <c:numRef>
              <c:f>Hoja1!$B$60:$G$60</c:f>
              <c:numCache>
                <c:formatCode>0%</c:formatCode>
                <c:ptCount val="6"/>
                <c:pt idx="0" formatCode="General">
                  <c:v>9</c:v>
                </c:pt>
                <c:pt idx="1">
                  <c:v>1</c:v>
                </c:pt>
                <c:pt idx="2" formatCode="General">
                  <c:v>0</c:v>
                </c:pt>
                <c:pt idx="3">
                  <c:v>0</c:v>
                </c:pt>
                <c:pt idx="4" formatCode="General">
                  <c:v>9</c:v>
                </c:pt>
                <c:pt idx="5">
                  <c:v>1</c:v>
                </c:pt>
              </c:numCache>
            </c:numRef>
          </c:val>
        </c:ser>
        <c:ser>
          <c:idx val="3"/>
          <c:order val="3"/>
          <c:tx>
            <c:strRef>
              <c:f>Hoja1!$A$61</c:f>
              <c:strCache>
                <c:ptCount val="1"/>
                <c:pt idx="0">
                  <c:v>QUIROFANO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2.1893814997263274E-3"/>
                  <c:y val="-3.671255253942066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-4.672506686835357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8.2944530844995881E-3"/>
                  <c:y val="-2.670003821048775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Hoja1!$B$56:$G$57</c:f>
              <c:multiLvlStrCache>
                <c:ptCount val="6"/>
                <c:lvl>
                  <c:pt idx="0">
                    <c:v>Nº</c:v>
                  </c:pt>
                  <c:pt idx="1">
                    <c:v>%</c:v>
                  </c:pt>
                  <c:pt idx="2">
                    <c:v>Nº</c:v>
                  </c:pt>
                  <c:pt idx="3">
                    <c:v>%</c:v>
                  </c:pt>
                  <c:pt idx="4">
                    <c:v>Nº</c:v>
                  </c:pt>
                  <c:pt idx="5">
                    <c:v>%</c:v>
                  </c:pt>
                </c:lvl>
                <c:lvl>
                  <c:pt idx="0">
                    <c:v>COMPLETO</c:v>
                  </c:pt>
                  <c:pt idx="2">
                    <c:v>INCOMPLETO</c:v>
                  </c:pt>
                  <c:pt idx="4">
                    <c:v>TOTAL</c:v>
                  </c:pt>
                </c:lvl>
              </c:multiLvlStrCache>
            </c:multiLvlStrRef>
          </c:cat>
          <c:val>
            <c:numRef>
              <c:f>Hoja1!$B$61:$G$61</c:f>
              <c:numCache>
                <c:formatCode>0%</c:formatCode>
                <c:ptCount val="6"/>
                <c:pt idx="0" formatCode="General">
                  <c:v>10</c:v>
                </c:pt>
                <c:pt idx="1">
                  <c:v>0.83</c:v>
                </c:pt>
                <c:pt idx="2" formatCode="General">
                  <c:v>2</c:v>
                </c:pt>
                <c:pt idx="3">
                  <c:v>0.17</c:v>
                </c:pt>
                <c:pt idx="4" formatCode="General">
                  <c:v>12</c:v>
                </c:pt>
                <c:pt idx="5">
                  <c:v>1</c:v>
                </c:pt>
              </c:numCache>
            </c:numRef>
          </c:val>
        </c:ser>
        <c:ser>
          <c:idx val="4"/>
          <c:order val="4"/>
          <c:tx>
            <c:strRef>
              <c:f>Hoja1!$A$62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204159824849476E-2"/>
                  <c:y val="-8.677486138843351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A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138939529110582E-2"/>
                      <c:h val="4.3337630918223777E-2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6.2208398133748056E-3"/>
                  <c:y val="-7.008760030253034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Hoja1!$B$56:$G$57</c:f>
              <c:multiLvlStrCache>
                <c:ptCount val="6"/>
                <c:lvl>
                  <c:pt idx="0">
                    <c:v>Nº</c:v>
                  </c:pt>
                  <c:pt idx="1">
                    <c:v>%</c:v>
                  </c:pt>
                  <c:pt idx="2">
                    <c:v>Nº</c:v>
                  </c:pt>
                  <c:pt idx="3">
                    <c:v>%</c:v>
                  </c:pt>
                  <c:pt idx="4">
                    <c:v>Nº</c:v>
                  </c:pt>
                  <c:pt idx="5">
                    <c:v>%</c:v>
                  </c:pt>
                </c:lvl>
                <c:lvl>
                  <c:pt idx="0">
                    <c:v>COMPLETO</c:v>
                  </c:pt>
                  <c:pt idx="2">
                    <c:v>INCOMPLETO</c:v>
                  </c:pt>
                  <c:pt idx="4">
                    <c:v>TOTAL</c:v>
                  </c:pt>
                </c:lvl>
              </c:multiLvlStrCache>
            </c:multiLvlStrRef>
          </c:cat>
          <c:val>
            <c:numRef>
              <c:f>Hoja1!$B$62:$G$62</c:f>
              <c:numCache>
                <c:formatCode>0%</c:formatCode>
                <c:ptCount val="6"/>
                <c:pt idx="0" formatCode="General">
                  <c:v>41</c:v>
                </c:pt>
                <c:pt idx="1">
                  <c:v>0.85</c:v>
                </c:pt>
                <c:pt idx="2" formatCode="General">
                  <c:v>7</c:v>
                </c:pt>
                <c:pt idx="3">
                  <c:v>0.15</c:v>
                </c:pt>
                <c:pt idx="4" formatCode="General">
                  <c:v>48</c:v>
                </c:pt>
                <c:pt idx="5">
                  <c:v>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87405728"/>
        <c:axId val="1387399200"/>
      </c:barChart>
      <c:catAx>
        <c:axId val="13874057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ESQUEMA DE VACUNACIÓN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A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387399200"/>
        <c:crosses val="autoZero"/>
        <c:auto val="1"/>
        <c:lblAlgn val="ctr"/>
        <c:lblOffset val="100"/>
        <c:noMultiLvlLbl val="0"/>
      </c:catAx>
      <c:valAx>
        <c:axId val="1387399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ENFERMEROS POR SERVICIOS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A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387405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AR" dirty="0" smtClean="0"/>
              <a:t>MATERIAL CORTO PUNZANTE</a:t>
            </a:r>
            <a:endParaRPr lang="es-AR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title>
    <c:autoTitleDeleted val="0"/>
    <c:plotArea>
      <c:layout>
        <c:manualLayout>
          <c:layoutTarget val="inner"/>
          <c:xMode val="edge"/>
          <c:yMode val="edge"/>
          <c:x val="9.1191864018401389E-2"/>
          <c:y val="0.12912118712666892"/>
          <c:w val="0.88660273779684617"/>
          <c:h val="0.515867983856664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Hoja1!$A$29</c:f>
              <c:strCache>
                <c:ptCount val="1"/>
                <c:pt idx="0">
                  <c:v>INTERNADO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5238091320218633E-2"/>
                  <c:y val="-4.873811323195921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3061221131616051E-2"/>
                  <c:y val="3.481293802282796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3061221131616131E-2"/>
                  <c:y val="-3.481293802282860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Hoja1!$B$27:$G$28</c:f>
              <c:multiLvlStrCache>
                <c:ptCount val="6"/>
                <c:lvl>
                  <c:pt idx="0">
                    <c:v>Nº</c:v>
                  </c:pt>
                  <c:pt idx="1">
                    <c:v>%</c:v>
                  </c:pt>
                  <c:pt idx="2">
                    <c:v>Nº</c:v>
                  </c:pt>
                  <c:pt idx="3">
                    <c:v>%</c:v>
                  </c:pt>
                  <c:pt idx="4">
                    <c:v>Nº</c:v>
                  </c:pt>
                  <c:pt idx="5">
                    <c:v>%</c:v>
                  </c:pt>
                </c:lvl>
                <c:lvl>
                  <c:pt idx="0">
                    <c:v>MUY BIEN</c:v>
                  </c:pt>
                  <c:pt idx="2">
                    <c:v>BIEN</c:v>
                  </c:pt>
                  <c:pt idx="4">
                    <c:v>REGULAR</c:v>
                  </c:pt>
                </c:lvl>
              </c:multiLvlStrCache>
            </c:multiLvlStrRef>
          </c:cat>
          <c:val>
            <c:numRef>
              <c:f>Hoja1!$B$29:$G$29</c:f>
              <c:numCache>
                <c:formatCode>0%</c:formatCode>
                <c:ptCount val="6"/>
                <c:pt idx="0" formatCode="General">
                  <c:v>10</c:v>
                </c:pt>
                <c:pt idx="1">
                  <c:v>0.67</c:v>
                </c:pt>
                <c:pt idx="2" formatCode="General">
                  <c:v>3</c:v>
                </c:pt>
                <c:pt idx="3">
                  <c:v>0.2</c:v>
                </c:pt>
                <c:pt idx="4" formatCode="General">
                  <c:v>2</c:v>
                </c:pt>
                <c:pt idx="5">
                  <c:v>0.13</c:v>
                </c:pt>
              </c:numCache>
            </c:numRef>
          </c:val>
        </c:ser>
        <c:ser>
          <c:idx val="1"/>
          <c:order val="1"/>
          <c:tx>
            <c:strRef>
              <c:f>Hoja1!$A$30</c:f>
              <c:strCache>
                <c:ptCount val="1"/>
                <c:pt idx="0">
                  <c:v>PEDIATRIA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3.9908825760888058E-17"/>
                  <c:y val="-7.310716984793880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8.7074807544106469E-3"/>
                  <c:y val="-5.221940703424195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"/>
                  <c:y val="-3.133164422054517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Hoja1!$B$27:$G$28</c:f>
              <c:multiLvlStrCache>
                <c:ptCount val="6"/>
                <c:lvl>
                  <c:pt idx="0">
                    <c:v>Nº</c:v>
                  </c:pt>
                  <c:pt idx="1">
                    <c:v>%</c:v>
                  </c:pt>
                  <c:pt idx="2">
                    <c:v>Nº</c:v>
                  </c:pt>
                  <c:pt idx="3">
                    <c:v>%</c:v>
                  </c:pt>
                  <c:pt idx="4">
                    <c:v>Nº</c:v>
                  </c:pt>
                  <c:pt idx="5">
                    <c:v>%</c:v>
                  </c:pt>
                </c:lvl>
                <c:lvl>
                  <c:pt idx="0">
                    <c:v>MUY BIEN</c:v>
                  </c:pt>
                  <c:pt idx="2">
                    <c:v>BIEN</c:v>
                  </c:pt>
                  <c:pt idx="4">
                    <c:v>REGULAR</c:v>
                  </c:pt>
                </c:lvl>
              </c:multiLvlStrCache>
            </c:multiLvlStrRef>
          </c:cat>
          <c:val>
            <c:numRef>
              <c:f>Hoja1!$B$30:$G$30</c:f>
              <c:numCache>
                <c:formatCode>0%</c:formatCode>
                <c:ptCount val="6"/>
                <c:pt idx="0" formatCode="General">
                  <c:v>12</c:v>
                </c:pt>
                <c:pt idx="1">
                  <c:v>1</c:v>
                </c:pt>
                <c:pt idx="2" formatCode="General">
                  <c:v>0</c:v>
                </c:pt>
                <c:pt idx="3">
                  <c:v>0</c:v>
                </c:pt>
                <c:pt idx="4" formatCode="General">
                  <c:v>0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Hoja1!$A$31</c:f>
              <c:strCache>
                <c:ptCount val="1"/>
                <c:pt idx="0">
                  <c:v>QUIROFANO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850428472421751E-17"/>
                  <c:y val="-3.133164422054523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9908825760888058E-17"/>
                  <c:y val="-3.481293802282803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Hoja1!$B$27:$G$28</c:f>
              <c:multiLvlStrCache>
                <c:ptCount val="6"/>
                <c:lvl>
                  <c:pt idx="0">
                    <c:v>Nº</c:v>
                  </c:pt>
                  <c:pt idx="1">
                    <c:v>%</c:v>
                  </c:pt>
                  <c:pt idx="2">
                    <c:v>Nº</c:v>
                  </c:pt>
                  <c:pt idx="3">
                    <c:v>%</c:v>
                  </c:pt>
                  <c:pt idx="4">
                    <c:v>Nº</c:v>
                  </c:pt>
                  <c:pt idx="5">
                    <c:v>%</c:v>
                  </c:pt>
                </c:lvl>
                <c:lvl>
                  <c:pt idx="0">
                    <c:v>MUY BIEN</c:v>
                  </c:pt>
                  <c:pt idx="2">
                    <c:v>BIEN</c:v>
                  </c:pt>
                  <c:pt idx="4">
                    <c:v>REGULAR</c:v>
                  </c:pt>
                </c:lvl>
              </c:multiLvlStrCache>
            </c:multiLvlStrRef>
          </c:cat>
          <c:val>
            <c:numRef>
              <c:f>Hoja1!$B$31:$G$31</c:f>
              <c:numCache>
                <c:formatCode>0%</c:formatCode>
                <c:ptCount val="6"/>
                <c:pt idx="0" formatCode="General">
                  <c:v>12</c:v>
                </c:pt>
                <c:pt idx="1">
                  <c:v>1</c:v>
                </c:pt>
                <c:pt idx="2" formatCode="General">
                  <c:v>0</c:v>
                </c:pt>
                <c:pt idx="3">
                  <c:v>0</c:v>
                </c:pt>
                <c:pt idx="4" formatCode="General">
                  <c:v>0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Hoja1!$A$32</c:f>
              <c:strCache>
                <c:ptCount val="1"/>
                <c:pt idx="0">
                  <c:v>NEONATOLOGIA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8.707480754410607E-3"/>
                  <c:y val="-6.962587604565594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-5.91819946388076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"/>
                  <c:y val="-4.177552562739356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Hoja1!$B$27:$G$28</c:f>
              <c:multiLvlStrCache>
                <c:ptCount val="6"/>
                <c:lvl>
                  <c:pt idx="0">
                    <c:v>Nº</c:v>
                  </c:pt>
                  <c:pt idx="1">
                    <c:v>%</c:v>
                  </c:pt>
                  <c:pt idx="2">
                    <c:v>Nº</c:v>
                  </c:pt>
                  <c:pt idx="3">
                    <c:v>%</c:v>
                  </c:pt>
                  <c:pt idx="4">
                    <c:v>Nº</c:v>
                  </c:pt>
                  <c:pt idx="5">
                    <c:v>%</c:v>
                  </c:pt>
                </c:lvl>
                <c:lvl>
                  <c:pt idx="0">
                    <c:v>MUY BIEN</c:v>
                  </c:pt>
                  <c:pt idx="2">
                    <c:v>BIEN</c:v>
                  </c:pt>
                  <c:pt idx="4">
                    <c:v>REGULAR</c:v>
                  </c:pt>
                </c:lvl>
              </c:multiLvlStrCache>
            </c:multiLvlStrRef>
          </c:cat>
          <c:val>
            <c:numRef>
              <c:f>Hoja1!$B$32:$G$32</c:f>
              <c:numCache>
                <c:formatCode>0%</c:formatCode>
                <c:ptCount val="6"/>
                <c:pt idx="0" formatCode="General">
                  <c:v>6</c:v>
                </c:pt>
                <c:pt idx="1">
                  <c:v>0.67</c:v>
                </c:pt>
                <c:pt idx="2" formatCode="General">
                  <c:v>2</c:v>
                </c:pt>
                <c:pt idx="3">
                  <c:v>0.22</c:v>
                </c:pt>
                <c:pt idx="4" formatCode="General">
                  <c:v>1</c:v>
                </c:pt>
                <c:pt idx="5">
                  <c:v>0.11</c:v>
                </c:pt>
              </c:numCache>
            </c:numRef>
          </c:val>
        </c:ser>
        <c:ser>
          <c:idx val="4"/>
          <c:order val="4"/>
          <c:tx>
            <c:strRef>
              <c:f>Hoja1!#REF!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Hoja1!$B$27:$G$28</c:f>
              <c:multiLvlStrCache>
                <c:ptCount val="6"/>
                <c:lvl>
                  <c:pt idx="0">
                    <c:v>Nº</c:v>
                  </c:pt>
                  <c:pt idx="1">
                    <c:v>%</c:v>
                  </c:pt>
                  <c:pt idx="2">
                    <c:v>Nº</c:v>
                  </c:pt>
                  <c:pt idx="3">
                    <c:v>%</c:v>
                  </c:pt>
                  <c:pt idx="4">
                    <c:v>Nº</c:v>
                  </c:pt>
                  <c:pt idx="5">
                    <c:v>%</c:v>
                  </c:pt>
                </c:lvl>
                <c:lvl>
                  <c:pt idx="0">
                    <c:v>MUY BIEN</c:v>
                  </c:pt>
                  <c:pt idx="2">
                    <c:v>BIEN</c:v>
                  </c:pt>
                  <c:pt idx="4">
                    <c:v>REGULAR</c:v>
                  </c:pt>
                </c:lvl>
              </c:multiLvlStrCache>
            </c:multiLvlStrRef>
          </c:cat>
          <c:val>
            <c:numRef>
              <c:f>Hoja1!#REF!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79159584"/>
        <c:axId val="1579165568"/>
      </c:barChart>
      <c:catAx>
        <c:axId val="15791595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MANIPULACION DE MATERIAL CORTOPUNZANTE</a:t>
                </a:r>
              </a:p>
            </c:rich>
          </c:tx>
          <c:layout>
            <c:manualLayout>
              <c:xMode val="edge"/>
              <c:yMode val="edge"/>
              <c:x val="0.31109189066146686"/>
              <c:y val="0.808249789135019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A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579165568"/>
        <c:crosses val="autoZero"/>
        <c:auto val="1"/>
        <c:lblAlgn val="ctr"/>
        <c:lblOffset val="100"/>
        <c:noMultiLvlLbl val="0"/>
      </c:catAx>
      <c:valAx>
        <c:axId val="1579165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CANTIDAD DE ENFERMEROS EN LOS SERVICIOS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A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579159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4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BCB17-9269-462C-9475-DD89A8086DCA}" type="datetimeFigureOut">
              <a:rPr lang="es-AR" smtClean="0"/>
              <a:t>20/02/2017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02298-FDCA-4CCC-839A-D449F987CD7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93452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BCB17-9269-462C-9475-DD89A8086DCA}" type="datetimeFigureOut">
              <a:rPr lang="es-AR" smtClean="0"/>
              <a:t>20/02/2017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02298-FDCA-4CCC-839A-D449F987CD7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87054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BCB17-9269-462C-9475-DD89A8086DCA}" type="datetimeFigureOut">
              <a:rPr lang="es-AR" smtClean="0"/>
              <a:t>20/02/2017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02298-FDCA-4CCC-839A-D449F987CD7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6636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BCB17-9269-462C-9475-DD89A8086DCA}" type="datetimeFigureOut">
              <a:rPr lang="es-AR" smtClean="0"/>
              <a:t>20/02/2017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02298-FDCA-4CCC-839A-D449F987CD7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57829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BCB17-9269-462C-9475-DD89A8086DCA}" type="datetimeFigureOut">
              <a:rPr lang="es-AR" smtClean="0"/>
              <a:t>20/02/2017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02298-FDCA-4CCC-839A-D449F987CD7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00119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BCB17-9269-462C-9475-DD89A8086DCA}" type="datetimeFigureOut">
              <a:rPr lang="es-AR" smtClean="0"/>
              <a:t>20/02/2017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02298-FDCA-4CCC-839A-D449F987CD7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493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BCB17-9269-462C-9475-DD89A8086DCA}" type="datetimeFigureOut">
              <a:rPr lang="es-AR" smtClean="0"/>
              <a:t>20/02/2017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02298-FDCA-4CCC-839A-D449F987CD7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96899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BCB17-9269-462C-9475-DD89A8086DCA}" type="datetimeFigureOut">
              <a:rPr lang="es-AR" smtClean="0"/>
              <a:t>20/02/2017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02298-FDCA-4CCC-839A-D449F987CD7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80801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BCB17-9269-462C-9475-DD89A8086DCA}" type="datetimeFigureOut">
              <a:rPr lang="es-AR" smtClean="0"/>
              <a:t>20/02/2017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02298-FDCA-4CCC-839A-D449F987CD7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29196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BCB17-9269-462C-9475-DD89A8086DCA}" type="datetimeFigureOut">
              <a:rPr lang="es-AR" smtClean="0"/>
              <a:t>20/02/2017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02298-FDCA-4CCC-839A-D449F987CD7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46120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BCB17-9269-462C-9475-DD89A8086DCA}" type="datetimeFigureOut">
              <a:rPr lang="es-AR" smtClean="0"/>
              <a:t>20/02/2017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02298-FDCA-4CCC-839A-D449F987CD7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15809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BCB17-9269-462C-9475-DD89A8086DCA}" type="datetimeFigureOut">
              <a:rPr lang="es-AR" smtClean="0"/>
              <a:t>20/02/2017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02298-FDCA-4CCC-839A-D449F987CD7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10658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53291" y="561108"/>
            <a:ext cx="11367654" cy="4053422"/>
          </a:xfrm>
        </p:spPr>
        <p:txBody>
          <a:bodyPr>
            <a:normAutofit/>
          </a:bodyPr>
          <a:lstStyle/>
          <a:p>
            <a:r>
              <a:rPr lang="es-AR" sz="4000" dirty="0" smtClean="0"/>
              <a:t>“</a:t>
            </a:r>
            <a:r>
              <a:rPr lang="es-A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Cumplimiento de Principios Científicos que realiza el personal de Enfermeria en Técnicas Invasivas”</a:t>
            </a:r>
            <a:endParaRPr lang="es-A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51590" y="5061397"/>
            <a:ext cx="9144000" cy="1493575"/>
          </a:xfrm>
        </p:spPr>
        <p:txBody>
          <a:bodyPr>
            <a:normAutofit fontScale="92500" lnSpcReduction="20000"/>
          </a:bodyPr>
          <a:lstStyle/>
          <a:p>
            <a:endParaRPr lang="es-A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A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AUTORAS</a:t>
            </a:r>
            <a:endParaRPr lang="es-A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AR" dirty="0" smtClean="0">
                <a:latin typeface="Arial" panose="020B0604020202020204" pitchFamily="34" charset="0"/>
                <a:cs typeface="Arial" panose="020B0604020202020204" pitchFamily="34" charset="0"/>
              </a:rPr>
              <a:t>Pasten, Elida Adriana</a:t>
            </a:r>
          </a:p>
          <a:p>
            <a:r>
              <a:rPr lang="es-AR" dirty="0" smtClean="0">
                <a:latin typeface="Arial" panose="020B0604020202020204" pitchFamily="34" charset="0"/>
                <a:cs typeface="Arial" panose="020B0604020202020204" pitchFamily="34" charset="0"/>
              </a:rPr>
              <a:t>Pasten, Melisa Natacha</a:t>
            </a:r>
            <a:endParaRPr lang="es-A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n 6" descr="C:\Users\ANGELES PILAR\Documents\uncuyo log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676" y="412280"/>
            <a:ext cx="3008469" cy="177712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n 7" descr="C:\Users\ANGELES PILAR\Documents\fcm logo uncuyo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0328" y="911202"/>
            <a:ext cx="2580617" cy="74797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ángulo 8"/>
          <p:cNvSpPr/>
          <p:nvPr/>
        </p:nvSpPr>
        <p:spPr>
          <a:xfrm>
            <a:off x="9272789" y="1659180"/>
            <a:ext cx="2090670" cy="742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AR" sz="9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de Enfermería</a:t>
            </a:r>
            <a:endParaRPr lang="es-AR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AR" sz="9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Ciclo de Licenciatura en Enfermería</a:t>
            </a:r>
            <a:endParaRPr lang="es-AR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AR" sz="9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A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16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425003"/>
            <a:ext cx="5181600" cy="5751960"/>
          </a:xfrm>
        </p:spPr>
        <p:txBody>
          <a:bodyPr>
            <a:normAutofit/>
          </a:bodyPr>
          <a:lstStyle/>
          <a:p>
            <a:r>
              <a:rPr lang="es-A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Tabla y Grafico Nº5</a:t>
            </a:r>
          </a:p>
          <a:p>
            <a:pPr marL="0" indent="0">
              <a:buNone/>
            </a:pPr>
            <a:endParaRPr lang="es-A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arcador de contenido 7"/>
          <p:cNvSpPr>
            <a:spLocks noGrp="1"/>
          </p:cNvSpPr>
          <p:nvPr>
            <p:ph sz="half" idx="2"/>
          </p:nvPr>
        </p:nvSpPr>
        <p:spPr>
          <a:xfrm>
            <a:off x="6584324" y="425002"/>
            <a:ext cx="5367270" cy="6194739"/>
          </a:xfrm>
        </p:spPr>
        <p:txBody>
          <a:bodyPr>
            <a:normAutofit/>
          </a:bodyPr>
          <a:lstStyle/>
          <a:p>
            <a:r>
              <a:rPr lang="es-A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Tabla y Grafico Nº6</a:t>
            </a:r>
            <a:endParaRPr lang="es-A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808430"/>
              </p:ext>
            </p:extLst>
          </p:nvPr>
        </p:nvGraphicFramePr>
        <p:xfrm>
          <a:off x="328692" y="796825"/>
          <a:ext cx="5691108" cy="1916616"/>
        </p:xfrm>
        <a:graphic>
          <a:graphicData uri="http://schemas.openxmlformats.org/drawingml/2006/table">
            <a:tbl>
              <a:tblPr firstRow="1" firstCol="1" bandRow="1"/>
              <a:tblGrid>
                <a:gridCol w="1689916"/>
                <a:gridCol w="668494"/>
                <a:gridCol w="669069"/>
                <a:gridCol w="669069"/>
                <a:gridCol w="665045"/>
                <a:gridCol w="665045"/>
                <a:gridCol w="664470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ESQUEMA DE VACUNACION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COMPLETO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INCOMPLETO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292258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</a:tr>
              <a:tr h="2922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INTERNADO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PEDIATRIA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NEONATOLOGIA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QUIROFANO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83%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3798148171"/>
              </p:ext>
            </p:extLst>
          </p:nvPr>
        </p:nvGraphicFramePr>
        <p:xfrm>
          <a:off x="373487" y="2983003"/>
          <a:ext cx="5646313" cy="3284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0" name="Conector recto 9"/>
          <p:cNvCxnSpPr/>
          <p:nvPr/>
        </p:nvCxnSpPr>
        <p:spPr>
          <a:xfrm flipH="1">
            <a:off x="6323527" y="425002"/>
            <a:ext cx="12879" cy="6194739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3" name="Tab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95329"/>
              </p:ext>
            </p:extLst>
          </p:nvPr>
        </p:nvGraphicFramePr>
        <p:xfrm>
          <a:off x="6631045" y="781869"/>
          <a:ext cx="5320549" cy="1975398"/>
        </p:xfrm>
        <a:graphic>
          <a:graphicData uri="http://schemas.openxmlformats.org/drawingml/2006/table">
            <a:tbl>
              <a:tblPr firstRow="1" firstCol="1" bandRow="1"/>
              <a:tblGrid>
                <a:gridCol w="2384447"/>
                <a:gridCol w="485207"/>
                <a:gridCol w="485207"/>
                <a:gridCol w="511021"/>
                <a:gridCol w="511021"/>
                <a:gridCol w="471823"/>
                <a:gridCol w="471823"/>
              </a:tblGrid>
              <a:tr h="32923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MANIPULACION DE MATERIAL CORTOPUNZANTE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MUY BIEN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BIEN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REGULAR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329233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</a:tr>
              <a:tr h="3292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INTERNADO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2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PEDIATRIA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2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QUIROFANO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2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NEONATOLOGIA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11%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Gráfico 13"/>
          <p:cNvGraphicFramePr/>
          <p:nvPr>
            <p:extLst>
              <p:ext uri="{D42A27DB-BD31-4B8C-83A1-F6EECF244321}">
                <p14:modId xmlns:p14="http://schemas.microsoft.com/office/powerpoint/2010/main" val="611314481"/>
              </p:ext>
            </p:extLst>
          </p:nvPr>
        </p:nvGraphicFramePr>
        <p:xfrm>
          <a:off x="6584324" y="2968282"/>
          <a:ext cx="5367270" cy="34840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01426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84892"/>
          </a:xfrm>
        </p:spPr>
        <p:txBody>
          <a:bodyPr>
            <a:normAutofit/>
          </a:bodyPr>
          <a:lstStyle/>
          <a:p>
            <a:pPr algn="ctr"/>
            <a:r>
              <a:rPr lang="es-AR" sz="4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Limitaciones surgidas </a:t>
            </a:r>
            <a:br>
              <a:rPr lang="es-AR" sz="4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4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AR" sz="4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Solicitud de permiso</a:t>
            </a:r>
            <a:endParaRPr lang="es-AR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838200" y="3322749"/>
            <a:ext cx="10515600" cy="28542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AR" sz="4000" b="1" u="sng" smtClean="0">
                <a:latin typeface="Arial" panose="020B0604020202020204" pitchFamily="34" charset="0"/>
                <a:cs typeface="Arial" panose="020B0604020202020204" pitchFamily="34" charset="0"/>
              </a:rPr>
              <a:t>Conclusión</a:t>
            </a:r>
          </a:p>
          <a:p>
            <a:pPr marL="0" indent="0" algn="ctr">
              <a:buNone/>
            </a:pPr>
            <a:endParaRPr lang="es-AR" sz="40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7615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4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Propuestas </a:t>
            </a:r>
            <a:endParaRPr lang="es-AR" sz="4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Promover salud y seguimiento laboral</a:t>
            </a:r>
          </a:p>
          <a:p>
            <a:r>
              <a:rPr lang="es-A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Garantizar educación continua al profesional</a:t>
            </a:r>
          </a:p>
          <a:p>
            <a:r>
              <a:rPr lang="es-A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Participación en actividades y capacitación</a:t>
            </a:r>
          </a:p>
          <a:p>
            <a:r>
              <a:rPr lang="es-A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Fomentar notificación de accidentes de trabajo</a:t>
            </a:r>
          </a:p>
          <a:p>
            <a:r>
              <a:rPr lang="es-A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Proponer manual de protocolos y actualización</a:t>
            </a:r>
          </a:p>
          <a:p>
            <a:r>
              <a:rPr lang="es-AR" sz="3600" smtClean="0">
                <a:latin typeface="Arial" panose="020B0604020202020204" pitchFamily="34" charset="0"/>
                <a:cs typeface="Arial" panose="020B0604020202020204" pitchFamily="34" charset="0"/>
              </a:rPr>
              <a:t>Fomentar </a:t>
            </a:r>
            <a:r>
              <a:rPr lang="es-AR" sz="3600" smtClean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es-A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incentivar  la actualización constante</a:t>
            </a:r>
          </a:p>
          <a:p>
            <a:endParaRPr lang="es-A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44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2610"/>
          </a:xfrm>
        </p:spPr>
        <p:txBody>
          <a:bodyPr>
            <a:normAutofit/>
          </a:bodyPr>
          <a:lstStyle/>
          <a:p>
            <a:pPr algn="ctr"/>
            <a:r>
              <a:rPr lang="es-AR" sz="4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Introducción</a:t>
            </a:r>
            <a:endParaRPr lang="es-AR" sz="4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97736"/>
            <a:ext cx="10515600" cy="4979227"/>
          </a:xfrm>
        </p:spPr>
        <p:txBody>
          <a:bodyPr/>
          <a:lstStyle/>
          <a:p>
            <a:pPr marL="0" indent="0">
              <a:buNone/>
            </a:pPr>
            <a:r>
              <a:rPr lang="es-A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Normas de Bioseguridad sobre técnicas invasivas </a:t>
            </a:r>
          </a:p>
          <a:p>
            <a:pPr marL="0" indent="0">
              <a:buNone/>
            </a:pPr>
            <a:r>
              <a:rPr lang="es-AR" sz="40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s-A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ervicios Sanatorio Argentino. San Juan. </a:t>
            </a:r>
          </a:p>
          <a:p>
            <a:pPr marL="0" indent="0">
              <a:buNone/>
            </a:pPr>
            <a:r>
              <a:rPr lang="es-AR" sz="4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s-A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eriodo Abril- Mayo. 2016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148201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2610"/>
          </a:xfrm>
        </p:spPr>
        <p:txBody>
          <a:bodyPr>
            <a:normAutofit/>
          </a:bodyPr>
          <a:lstStyle/>
          <a:p>
            <a:pPr algn="ctr"/>
            <a:r>
              <a:rPr lang="es-AR" sz="4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Planteo del Problema</a:t>
            </a:r>
            <a:endParaRPr lang="es-AR" sz="4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Conocimiento sobre bioseguridad</a:t>
            </a:r>
          </a:p>
          <a:p>
            <a:r>
              <a:rPr lang="es-A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Déficit lavado de manos</a:t>
            </a:r>
          </a:p>
          <a:p>
            <a:r>
              <a:rPr lang="es-A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Manipulación material corto punzante</a:t>
            </a:r>
          </a:p>
          <a:p>
            <a:r>
              <a:rPr lang="es-AR" sz="40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s-A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edidas preventivas</a:t>
            </a:r>
            <a:endParaRPr lang="es-A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682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8064"/>
          </a:xfrm>
        </p:spPr>
        <p:txBody>
          <a:bodyPr>
            <a:normAutofit fontScale="90000"/>
          </a:bodyPr>
          <a:lstStyle/>
          <a:p>
            <a:pPr algn="ctr"/>
            <a:r>
              <a:rPr lang="es-AR" dirty="0" smtClean="0"/>
              <a:t/>
            </a:r>
            <a:br>
              <a:rPr lang="es-AR" dirty="0" smtClean="0"/>
            </a:br>
            <a:r>
              <a:rPr lang="es-AR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Objetivo general</a:t>
            </a:r>
            <a:r>
              <a:rPr lang="es-AR" b="1" u="sng" dirty="0" smtClean="0"/>
              <a:t/>
            </a:r>
            <a:br>
              <a:rPr lang="es-AR" b="1" u="sng" dirty="0" smtClean="0"/>
            </a:br>
            <a:endParaRPr lang="es-AR" b="1" u="sng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838200" y="1043190"/>
            <a:ext cx="10515600" cy="5133773"/>
          </a:xfrm>
        </p:spPr>
        <p:txBody>
          <a:bodyPr/>
          <a:lstStyle/>
          <a:p>
            <a:pPr marL="0" indent="0">
              <a:buNone/>
            </a:pPr>
            <a:r>
              <a:rPr lang="es-A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Determinar grado de cumplimiento de medidas.</a:t>
            </a:r>
          </a:p>
          <a:p>
            <a:pPr marL="0" indent="0">
              <a:buNone/>
            </a:pPr>
            <a:endParaRPr lang="es-A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s-AR" sz="4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Objetivos específicos</a:t>
            </a:r>
          </a:p>
          <a:p>
            <a:r>
              <a:rPr lang="es-A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Identificar los tipos de procedimientos</a:t>
            </a:r>
          </a:p>
          <a:p>
            <a:r>
              <a:rPr lang="es-A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Verificar el cumplimiento de principios</a:t>
            </a:r>
          </a:p>
          <a:p>
            <a:r>
              <a:rPr lang="es-A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Evaluar el cumplimiento</a:t>
            </a:r>
            <a:endParaRPr lang="es-A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534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9578"/>
          </a:xfrm>
        </p:spPr>
        <p:txBody>
          <a:bodyPr>
            <a:normAutofit/>
          </a:bodyPr>
          <a:lstStyle/>
          <a:p>
            <a:pPr algn="ctr"/>
            <a:r>
              <a:rPr lang="es-AR" sz="4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Marco Teórico</a:t>
            </a:r>
            <a:endParaRPr lang="es-AR" sz="4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Marcador de contenido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107583"/>
            <a:ext cx="10636876" cy="5370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605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6851"/>
          </a:xfrm>
        </p:spPr>
        <p:txBody>
          <a:bodyPr>
            <a:noAutofit/>
          </a:bodyPr>
          <a:lstStyle/>
          <a:p>
            <a:pPr algn="ctr"/>
            <a:r>
              <a:rPr lang="es-AR" sz="4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Diseño Metodológico</a:t>
            </a:r>
            <a:endParaRPr lang="es-AR" sz="4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03042"/>
            <a:ext cx="10515600" cy="4373921"/>
          </a:xfrm>
        </p:spPr>
        <p:txBody>
          <a:bodyPr>
            <a:normAutofit/>
          </a:bodyPr>
          <a:lstStyle/>
          <a:p>
            <a:r>
              <a:rPr lang="es-A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Tipo de estudio</a:t>
            </a:r>
          </a:p>
          <a:p>
            <a:r>
              <a:rPr lang="es-A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Área de estudio</a:t>
            </a:r>
          </a:p>
          <a:p>
            <a:r>
              <a:rPr lang="es-A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Universo y Muestra</a:t>
            </a:r>
          </a:p>
          <a:p>
            <a:r>
              <a:rPr lang="es-A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Variables / hipótesis: definición y operacionalización</a:t>
            </a:r>
          </a:p>
        </p:txBody>
      </p:sp>
    </p:spTree>
    <p:extLst>
      <p:ext uri="{BB962C8B-B14F-4D97-AF65-F5344CB8AC3E}">
        <p14:creationId xmlns:p14="http://schemas.microsoft.com/office/powerpoint/2010/main" val="1418618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4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Diseño Metodológico</a:t>
            </a:r>
            <a:endParaRPr lang="es-AR" sz="4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s-AR" sz="4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Técnicas </a:t>
            </a:r>
            <a:endParaRPr lang="es-AR" sz="4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AR" sz="4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s-AR" sz="4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nstrumentos </a:t>
            </a:r>
            <a:endParaRPr lang="es-AR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AR" sz="4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Análisis, procesamiento y presentación </a:t>
            </a:r>
            <a:r>
              <a:rPr lang="es-AR" sz="4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AR" sz="4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datos</a:t>
            </a:r>
          </a:p>
        </p:txBody>
      </p:sp>
    </p:spTree>
    <p:extLst>
      <p:ext uri="{BB962C8B-B14F-4D97-AF65-F5344CB8AC3E}">
        <p14:creationId xmlns:p14="http://schemas.microsoft.com/office/powerpoint/2010/main" val="1322536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67425"/>
            <a:ext cx="10515600" cy="553793"/>
          </a:xfrm>
        </p:spPr>
        <p:txBody>
          <a:bodyPr>
            <a:normAutofit/>
          </a:bodyPr>
          <a:lstStyle/>
          <a:p>
            <a:pPr algn="ctr"/>
            <a:r>
              <a:rPr lang="es-AR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  <a:endParaRPr lang="es-AR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sz="half" idx="1"/>
          </p:nvPr>
        </p:nvSpPr>
        <p:spPr>
          <a:xfrm>
            <a:off x="515155" y="721218"/>
            <a:ext cx="5563673" cy="5602309"/>
          </a:xfrm>
        </p:spPr>
        <p:txBody>
          <a:bodyPr>
            <a:normAutofit/>
          </a:bodyPr>
          <a:lstStyle/>
          <a:p>
            <a:r>
              <a:rPr lang="es-A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Tabla y Grafico Nº1</a:t>
            </a:r>
            <a:endParaRPr lang="es-A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half" idx="2"/>
          </p:nvPr>
        </p:nvSpPr>
        <p:spPr>
          <a:xfrm>
            <a:off x="6172199" y="721218"/>
            <a:ext cx="5818031" cy="5602309"/>
          </a:xfrm>
        </p:spPr>
        <p:txBody>
          <a:bodyPr>
            <a:normAutofit/>
          </a:bodyPr>
          <a:lstStyle/>
          <a:p>
            <a:r>
              <a:rPr lang="es-A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Tabla y Grafico Nº2</a:t>
            </a:r>
            <a:endParaRPr lang="es-A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814974"/>
              </p:ext>
            </p:extLst>
          </p:nvPr>
        </p:nvGraphicFramePr>
        <p:xfrm>
          <a:off x="572717" y="1137189"/>
          <a:ext cx="5351567" cy="2056772"/>
        </p:xfrm>
        <a:graphic>
          <a:graphicData uri="http://schemas.openxmlformats.org/drawingml/2006/table">
            <a:tbl>
              <a:tblPr firstRow="1" firstCol="1" bandRow="1"/>
              <a:tblGrid>
                <a:gridCol w="3280118"/>
                <a:gridCol w="1000356"/>
                <a:gridCol w="1071093"/>
              </a:tblGrid>
              <a:tr h="4371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CONOCIMIENTO SOBRE BIOSEGURIDAD</a:t>
                      </a:r>
                      <a:r>
                        <a:rPr lang="es-AR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</a:tr>
              <a:tr h="27031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Sabe que es bioseguridad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31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Sabe que es riesgo biologico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35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Sabe que está expuesto a enfermedades Infectocontagiosas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35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Conoce el protocolo que hay que seguir en caso de accidente biologico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31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7" name="Conector recto 6"/>
          <p:cNvCxnSpPr/>
          <p:nvPr/>
        </p:nvCxnSpPr>
        <p:spPr>
          <a:xfrm>
            <a:off x="10280673" y="2708909"/>
            <a:ext cx="0" cy="256162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graphicFrame>
        <p:nvGraphicFramePr>
          <p:cNvPr id="10" name="Gráfico 9"/>
          <p:cNvGraphicFramePr/>
          <p:nvPr>
            <p:extLst>
              <p:ext uri="{D42A27DB-BD31-4B8C-83A1-F6EECF244321}">
                <p14:modId xmlns:p14="http://schemas.microsoft.com/office/powerpoint/2010/main" val="1479507847"/>
              </p:ext>
            </p:extLst>
          </p:nvPr>
        </p:nvGraphicFramePr>
        <p:xfrm>
          <a:off x="584918" y="3321162"/>
          <a:ext cx="5365122" cy="32213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410761"/>
              </p:ext>
            </p:extLst>
          </p:nvPr>
        </p:nvGraphicFramePr>
        <p:xfrm>
          <a:off x="6439436" y="1129640"/>
          <a:ext cx="5344733" cy="2021796"/>
        </p:xfrm>
        <a:graphic>
          <a:graphicData uri="http://schemas.openxmlformats.org/drawingml/2006/table">
            <a:tbl>
              <a:tblPr firstRow="1" firstCol="1" bandRow="1"/>
              <a:tblGrid>
                <a:gridCol w="1754890"/>
                <a:gridCol w="420185"/>
                <a:gridCol w="404065"/>
                <a:gridCol w="404603"/>
                <a:gridCol w="412126"/>
                <a:gridCol w="423409"/>
                <a:gridCol w="546661"/>
                <a:gridCol w="445234"/>
                <a:gridCol w="533560"/>
              </a:tblGrid>
              <a:tr h="31107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Practicas sobre bioseguridad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Bolsa roja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Bolsa negra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Descartador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311075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</a:tr>
              <a:tr h="3905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Donde elimina usted los residuos urbanos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5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Donde elimina usted los residuos anatomopatologicos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5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Donde elimina usted los elementos cortopunzantes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Gráfico 10"/>
          <p:cNvGraphicFramePr/>
          <p:nvPr>
            <p:extLst>
              <p:ext uri="{D42A27DB-BD31-4B8C-83A1-F6EECF244321}">
                <p14:modId xmlns:p14="http://schemas.microsoft.com/office/powerpoint/2010/main" val="819779986"/>
              </p:ext>
            </p:extLst>
          </p:nvPr>
        </p:nvGraphicFramePr>
        <p:xfrm>
          <a:off x="6439437" y="3258355"/>
          <a:ext cx="5306095" cy="3193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2" name="Conector recto 11"/>
          <p:cNvCxnSpPr/>
          <p:nvPr/>
        </p:nvCxnSpPr>
        <p:spPr>
          <a:xfrm>
            <a:off x="6172199" y="721218"/>
            <a:ext cx="0" cy="570534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0042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540913"/>
            <a:ext cx="5181600" cy="5636050"/>
          </a:xfrm>
        </p:spPr>
        <p:txBody>
          <a:bodyPr>
            <a:normAutofit/>
          </a:bodyPr>
          <a:lstStyle/>
          <a:p>
            <a:r>
              <a:rPr lang="es-A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Tabla y Grafico Nº3</a:t>
            </a:r>
          </a:p>
          <a:p>
            <a:pPr marL="0" indent="0">
              <a:buNone/>
            </a:pPr>
            <a:endParaRPr lang="es-A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arcador de contenido 7"/>
          <p:cNvSpPr>
            <a:spLocks noGrp="1"/>
          </p:cNvSpPr>
          <p:nvPr>
            <p:ph sz="half" idx="2"/>
          </p:nvPr>
        </p:nvSpPr>
        <p:spPr>
          <a:xfrm>
            <a:off x="6172199" y="540912"/>
            <a:ext cx="5676363" cy="6040191"/>
          </a:xfrm>
        </p:spPr>
        <p:txBody>
          <a:bodyPr>
            <a:normAutofit/>
          </a:bodyPr>
          <a:lstStyle/>
          <a:p>
            <a:r>
              <a:rPr lang="es-A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Tabla</a:t>
            </a:r>
            <a:r>
              <a:rPr lang="es-A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y Grafico Nº4</a:t>
            </a:r>
            <a:endParaRPr lang="es-A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781920"/>
              </p:ext>
            </p:extLst>
          </p:nvPr>
        </p:nvGraphicFramePr>
        <p:xfrm>
          <a:off x="428468" y="1042732"/>
          <a:ext cx="5444298" cy="2202744"/>
        </p:xfrm>
        <a:graphic>
          <a:graphicData uri="http://schemas.openxmlformats.org/drawingml/2006/table">
            <a:tbl>
              <a:tblPr firstRow="1" firstCol="1" bandRow="1"/>
              <a:tblGrid>
                <a:gridCol w="2200930"/>
                <a:gridCol w="399169"/>
                <a:gridCol w="399169"/>
                <a:gridCol w="388664"/>
                <a:gridCol w="388664"/>
                <a:gridCol w="410173"/>
                <a:gridCol w="410173"/>
                <a:gridCol w="423678"/>
                <a:gridCol w="423678"/>
              </a:tblGrid>
              <a:tr h="36712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Lavado de manos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Siempre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Algunas veces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Nunca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367124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</a:tr>
              <a:tr h="3671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 lava las manos antes de cada procedimiento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1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 lava las manos luego de cada procedimiento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1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Emplea el tiempo adecuado para el lavado de manos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1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Utiliza el material correcto para el lavado de manos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2017273601"/>
              </p:ext>
            </p:extLst>
          </p:nvPr>
        </p:nvGraphicFramePr>
        <p:xfrm>
          <a:off x="412124" y="3464418"/>
          <a:ext cx="5460642" cy="30651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144832"/>
              </p:ext>
            </p:extLst>
          </p:nvPr>
        </p:nvGraphicFramePr>
        <p:xfrm>
          <a:off x="6172195" y="995904"/>
          <a:ext cx="5895308" cy="2549843"/>
        </p:xfrm>
        <a:graphic>
          <a:graphicData uri="http://schemas.openxmlformats.org/drawingml/2006/table">
            <a:tbl>
              <a:tblPr firstRow="1" firstCol="1" bandRow="1"/>
              <a:tblGrid>
                <a:gridCol w="2500098"/>
                <a:gridCol w="415598"/>
                <a:gridCol w="415598"/>
                <a:gridCol w="403662"/>
                <a:gridCol w="403662"/>
                <a:gridCol w="301379"/>
                <a:gridCol w="502276"/>
                <a:gridCol w="425002"/>
                <a:gridCol w="528033"/>
              </a:tblGrid>
              <a:tr h="34111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Uso de guantes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Siempre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Algunas veces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Nunca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176812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</a:tr>
              <a:tr h="47815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Utiliza guantes estériles al realizar técnicas invasivas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15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Desecha los guantes luego de utilizarlos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25%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15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 lava las manos antes de colocación de guantes estériles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15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Realiza correctamente la colocación de guantes estériles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Gráfico 9"/>
          <p:cNvGraphicFramePr/>
          <p:nvPr>
            <p:extLst>
              <p:ext uri="{D42A27DB-BD31-4B8C-83A1-F6EECF244321}">
                <p14:modId xmlns:p14="http://schemas.microsoft.com/office/powerpoint/2010/main" val="1685115549"/>
              </p:ext>
            </p:extLst>
          </p:nvPr>
        </p:nvGraphicFramePr>
        <p:xfrm>
          <a:off x="6172198" y="3400023"/>
          <a:ext cx="5676363" cy="3284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2" name="Conector recto 11"/>
          <p:cNvCxnSpPr/>
          <p:nvPr/>
        </p:nvCxnSpPr>
        <p:spPr>
          <a:xfrm>
            <a:off x="6019800" y="540912"/>
            <a:ext cx="0" cy="6040191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16184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755</Words>
  <Application>Microsoft Office PowerPoint</Application>
  <PresentationFormat>Panorámica</PresentationFormat>
  <Paragraphs>386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Tema de Office</vt:lpstr>
      <vt:lpstr>“Cumplimiento de Principios Científicos que realiza el personal de Enfermeria en Técnicas Invasivas”</vt:lpstr>
      <vt:lpstr>Introducción</vt:lpstr>
      <vt:lpstr>Planteo del Problema</vt:lpstr>
      <vt:lpstr> Objetivo general </vt:lpstr>
      <vt:lpstr>Marco Teórico</vt:lpstr>
      <vt:lpstr>Diseño Metodológico</vt:lpstr>
      <vt:lpstr>Diseño Metodológico</vt:lpstr>
      <vt:lpstr>Resultados</vt:lpstr>
      <vt:lpstr>Presentación de PowerPoint</vt:lpstr>
      <vt:lpstr>Presentación de PowerPoint</vt:lpstr>
      <vt:lpstr>Limitaciones surgidas   Solicitud de permiso</vt:lpstr>
      <vt:lpstr>Propuestas 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ANGELES PILAR</dc:creator>
  <cp:lastModifiedBy>ANGELES PILAR</cp:lastModifiedBy>
  <cp:revision>41</cp:revision>
  <dcterms:created xsi:type="dcterms:W3CDTF">2017-02-13T14:51:28Z</dcterms:created>
  <dcterms:modified xsi:type="dcterms:W3CDTF">2017-02-21T00:15:26Z</dcterms:modified>
</cp:coreProperties>
</file>